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31" r:id="rId1"/>
  </p:sldMasterIdLst>
  <p:notesMasterIdLst>
    <p:notesMasterId r:id="rId55"/>
  </p:notesMasterIdLst>
  <p:sldIdLst>
    <p:sldId id="256" r:id="rId2"/>
    <p:sldId id="340" r:id="rId3"/>
    <p:sldId id="312" r:id="rId4"/>
    <p:sldId id="332" r:id="rId5"/>
    <p:sldId id="351" r:id="rId6"/>
    <p:sldId id="385" r:id="rId7"/>
    <p:sldId id="352" r:id="rId8"/>
    <p:sldId id="314" r:id="rId9"/>
    <p:sldId id="327" r:id="rId10"/>
    <p:sldId id="313" r:id="rId11"/>
    <p:sldId id="315" r:id="rId12"/>
    <p:sldId id="336" r:id="rId13"/>
    <p:sldId id="386" r:id="rId14"/>
    <p:sldId id="326" r:id="rId15"/>
    <p:sldId id="361" r:id="rId16"/>
    <p:sldId id="360" r:id="rId17"/>
    <p:sldId id="358" r:id="rId18"/>
    <p:sldId id="357" r:id="rId19"/>
    <p:sldId id="355" r:id="rId20"/>
    <p:sldId id="317" r:id="rId21"/>
    <p:sldId id="359" r:id="rId22"/>
    <p:sldId id="362" r:id="rId23"/>
    <p:sldId id="337" r:id="rId24"/>
    <p:sldId id="344" r:id="rId25"/>
    <p:sldId id="363" r:id="rId26"/>
    <p:sldId id="364" r:id="rId27"/>
    <p:sldId id="365" r:id="rId28"/>
    <p:sldId id="366" r:id="rId29"/>
    <p:sldId id="350" r:id="rId30"/>
    <p:sldId id="338" r:id="rId31"/>
    <p:sldId id="367" r:id="rId32"/>
    <p:sldId id="347" r:id="rId33"/>
    <p:sldId id="319" r:id="rId34"/>
    <p:sldId id="320" r:id="rId35"/>
    <p:sldId id="368" r:id="rId36"/>
    <p:sldId id="369" r:id="rId37"/>
    <p:sldId id="382" r:id="rId38"/>
    <p:sldId id="378" r:id="rId39"/>
    <p:sldId id="384" r:id="rId40"/>
    <p:sldId id="322" r:id="rId41"/>
    <p:sldId id="323" r:id="rId42"/>
    <p:sldId id="380" r:id="rId43"/>
    <p:sldId id="381" r:id="rId44"/>
    <p:sldId id="339" r:id="rId45"/>
    <p:sldId id="383" r:id="rId46"/>
    <p:sldId id="324" r:id="rId47"/>
    <p:sldId id="371" r:id="rId48"/>
    <p:sldId id="387" r:id="rId49"/>
    <p:sldId id="342" r:id="rId50"/>
    <p:sldId id="353" r:id="rId51"/>
    <p:sldId id="356" r:id="rId52"/>
    <p:sldId id="370" r:id="rId53"/>
    <p:sldId id="275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FC6"/>
    <a:srgbClr val="00B050"/>
    <a:srgbClr val="D0E35B"/>
    <a:srgbClr val="FF9999"/>
    <a:srgbClr val="CDD569"/>
    <a:srgbClr val="FF0066"/>
    <a:srgbClr val="FF99CC"/>
    <a:srgbClr val="59AAF2"/>
    <a:srgbClr val="000000"/>
    <a:srgbClr val="B3D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5" autoAdjust="0"/>
    <p:restoredTop sz="67565" autoAdjust="0"/>
  </p:normalViewPr>
  <p:slideViewPr>
    <p:cSldViewPr snapToGrid="0">
      <p:cViewPr varScale="1">
        <p:scale>
          <a:sx n="69" d="100"/>
          <a:sy n="69" d="100"/>
        </p:scale>
        <p:origin x="39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F39A3-0782-4B00-847F-B423412FF1F3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5D4D3-0765-422D-93CA-E698D386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1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51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Exponential family random field approach construct a probabilistic model that describe the probability of the assignments.</a:t>
            </a:r>
          </a:p>
          <a:p>
            <a:endParaRPr lang="en-US" dirty="0"/>
          </a:p>
          <a:p>
            <a:r>
              <a:rPr lang="en-US" dirty="0"/>
              <a:t>It has a nice consistency property since it produces Bayes optimal prediction under an ideal condition.</a:t>
            </a:r>
          </a:p>
          <a:p>
            <a:endParaRPr lang="en-US" dirty="0"/>
          </a:p>
          <a:p>
            <a:r>
              <a:rPr lang="en-US" dirty="0"/>
              <a:t>However, the normalization term involves matrix permanent computation which is known to be a #P-hard problem. This makes the approach impractical even for a modestly size n equal to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56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maximum margin approach tries to find a the maximum margin that separate the true label with the others.</a:t>
            </a:r>
          </a:p>
          <a:p>
            <a:endParaRPr lang="en-US" dirty="0"/>
          </a:p>
          <a:p>
            <a:r>
              <a:rPr lang="en-US" dirty="0"/>
              <a:t>The inner optimization is solved using constraint generation.</a:t>
            </a:r>
          </a:p>
          <a:p>
            <a:br>
              <a:rPr lang="en-US" dirty="0"/>
            </a:br>
            <a:r>
              <a:rPr lang="en-US" dirty="0"/>
              <a:t>It has a nice efficiency property since the maximum violated constraint can be computed in polynomial time using Hungarian algorithm.</a:t>
            </a:r>
          </a:p>
          <a:p>
            <a:r>
              <a:rPr lang="en-US" dirty="0"/>
              <a:t>However, since it is based on Crammer &amp; Singer multiclass SVM formulation, it is not consistent for distributions with no majority label.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40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1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reach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goals,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proposed. </a:t>
            </a:r>
            <a:r>
              <a:rPr lang="en-US" altLang="zh-CN" dirty="0">
                <a:solidFill>
                  <a:srgbClr val="00B050"/>
                </a:solidFill>
              </a:rPr>
              <a:t>The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adversarial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learning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tries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to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predict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against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the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worst-case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mixture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probability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-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the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adversary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–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instead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of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the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ground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truth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samples.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endParaRPr lang="en-US" altLang="zh-CN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In general, it can be written in this form</a:t>
            </a:r>
            <a:r>
              <a:rPr lang="en-US" altLang="zh-CN" dirty="0">
                <a:solidFill>
                  <a:srgbClr val="00B050"/>
                </a:solidFill>
              </a:rPr>
              <a:t>.</a:t>
            </a:r>
          </a:p>
          <a:p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>
                <a:solidFill>
                  <a:srgbClr val="00B050"/>
                </a:solidFill>
              </a:rPr>
              <a:t>Or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a</a:t>
            </a:r>
            <a:r>
              <a:rPr lang="en-US" dirty="0">
                <a:solidFill>
                  <a:srgbClr val="00B050"/>
                </a:solidFill>
              </a:rPr>
              <a:t>lternatively </a:t>
            </a:r>
            <a:r>
              <a:rPr lang="en-US" altLang="zh-CN" dirty="0">
                <a:solidFill>
                  <a:srgbClr val="00B050"/>
                </a:solidFill>
              </a:rPr>
              <a:t>the</a:t>
            </a:r>
            <a:r>
              <a:rPr lang="en-US" dirty="0">
                <a:solidFill>
                  <a:srgbClr val="00B050"/>
                </a:solidFill>
              </a:rPr>
              <a:t> matrix form</a:t>
            </a:r>
            <a:r>
              <a:rPr lang="en-US" altLang="zh-CN" dirty="0">
                <a:solidFill>
                  <a:srgbClr val="00B050"/>
                </a:solidFill>
              </a:rPr>
              <a:t>,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where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C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is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the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cost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matrix.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Here \Ks is the place where the training data </a:t>
            </a:r>
            <a:r>
              <a:rPr lang="en-US" altLang="zh-CN" dirty="0">
                <a:solidFill>
                  <a:srgbClr val="00B050"/>
                </a:solidFill>
              </a:rPr>
              <a:t>really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play a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role.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It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forces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the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adversary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preserving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certain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feature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statistics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shown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in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the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training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samples.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Now in this game setting</a:t>
            </a:r>
            <a:r>
              <a:rPr lang="en-US" altLang="zh-CN" dirty="0">
                <a:solidFill>
                  <a:srgbClr val="00B050"/>
                </a:solidFill>
              </a:rPr>
              <a:t>,</a:t>
            </a:r>
            <a:r>
              <a:rPr lang="en-US" dirty="0">
                <a:solidFill>
                  <a:srgbClr val="00B050"/>
                </a:solidFill>
              </a:rPr>
              <a:t> one player the predictor</a:t>
            </a:r>
            <a:r>
              <a:rPr lang="en-US" altLang="zh-CN" dirty="0">
                <a:solidFill>
                  <a:srgbClr val="00B050"/>
                </a:solidFill>
              </a:rPr>
              <a:t>,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tries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to minimize the lose 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and the other </a:t>
            </a:r>
            <a:r>
              <a:rPr lang="en-US" altLang="zh-CN" dirty="0">
                <a:solidFill>
                  <a:srgbClr val="00B050"/>
                </a:solidFill>
              </a:rPr>
              <a:t>player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the</a:t>
            </a:r>
            <a:r>
              <a:rPr lang="en-US" dirty="0">
                <a:solidFill>
                  <a:srgbClr val="00B050"/>
                </a:solidFill>
              </a:rPr>
              <a:t> adversary</a:t>
            </a:r>
            <a:r>
              <a:rPr lang="en-US" altLang="zh-CN" dirty="0">
                <a:solidFill>
                  <a:srgbClr val="00B050"/>
                </a:solidFill>
              </a:rPr>
              <a:t>,</a:t>
            </a:r>
            <a:r>
              <a:rPr lang="en-US" dirty="0">
                <a:solidFill>
                  <a:srgbClr val="00B050"/>
                </a:solidFill>
              </a:rPr>
              <a:t> tr</a:t>
            </a:r>
            <a:r>
              <a:rPr lang="en-US" altLang="zh-CN" dirty="0">
                <a:solidFill>
                  <a:srgbClr val="00B050"/>
                </a:solidFill>
              </a:rPr>
              <a:t>ies</a:t>
            </a:r>
            <a:r>
              <a:rPr lang="en-US" dirty="0">
                <a:solidFill>
                  <a:srgbClr val="00B050"/>
                </a:solidFill>
              </a:rPr>
              <a:t> to maximize the lose.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64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Lagrangian</a:t>
            </a:r>
            <a:r>
              <a:rPr lang="en-US" dirty="0"/>
              <a:t> multiplier method and duality, we can turn it into this form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combined</a:t>
            </a:r>
            <a:r>
              <a:rPr lang="en-US" dirty="0"/>
              <a:t> new game matrix. </a:t>
            </a:r>
          </a:p>
          <a:p>
            <a:endParaRPr lang="en-US" dirty="0"/>
          </a:p>
          <a:p>
            <a:r>
              <a:rPr lang="en-US" dirty="0"/>
              <a:t>The inner problem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game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dirty="0"/>
              <a:t>can be solved using linear programming. </a:t>
            </a:r>
          </a:p>
          <a:p>
            <a:endParaRPr lang="en-US" dirty="0"/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convex</a:t>
            </a:r>
            <a:r>
              <a:rPr lang="zh-CN" altLang="en-US" baseline="0" dirty="0"/>
              <a:t> </a:t>
            </a:r>
            <a:r>
              <a:rPr lang="en-US" altLang="zh-CN" baseline="0" dirty="0"/>
              <a:t>optimization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both</a:t>
            </a:r>
            <a:r>
              <a:rPr lang="zh-CN" altLang="en-US" baseline="0" dirty="0"/>
              <a:t> </a:t>
            </a:r>
            <a:r>
              <a:rPr lang="en-US" altLang="zh-CN" baseline="0" dirty="0"/>
              <a:t>inner</a:t>
            </a:r>
            <a:r>
              <a:rPr lang="zh-CN" altLang="en-US" baseline="0" dirty="0"/>
              <a:t> </a:t>
            </a:r>
            <a:r>
              <a:rPr lang="en-US" altLang="zh-CN" baseline="0" dirty="0"/>
              <a:t>game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\theta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60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adversarial learning, the true loss will be bounded by the adversary’s loss.</a:t>
            </a:r>
          </a:p>
          <a:p>
            <a:endParaRPr lang="en-US" dirty="0"/>
          </a:p>
          <a:p>
            <a:r>
              <a:rPr lang="en-US" dirty="0"/>
              <a:t>One </a:t>
            </a:r>
            <a:r>
              <a:rPr lang="en-US" altLang="zh-CN" dirty="0"/>
              <a:t>great</a:t>
            </a:r>
            <a:r>
              <a:rPr lang="en-US" dirty="0"/>
              <a:t> advantage of the adversarial learning is that for losses that are not continuous </a:t>
            </a:r>
            <a:r>
              <a:rPr lang="en-US" altLang="zh-CN" dirty="0"/>
              <a:t>n</a:t>
            </a:r>
            <a:r>
              <a:rPr lang="en-US" dirty="0"/>
              <a:t>or convex, </a:t>
            </a:r>
          </a:p>
          <a:p>
            <a:endParaRPr lang="en-US" altLang="zh-CN" dirty="0"/>
          </a:p>
          <a:p>
            <a:r>
              <a:rPr lang="en-US" altLang="zh-CN" dirty="0"/>
              <a:t>they</a:t>
            </a:r>
            <a:r>
              <a:rPr lang="en-US" dirty="0"/>
              <a:t> 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en-US" dirty="0"/>
              <a:t> directly insert</a:t>
            </a:r>
            <a:r>
              <a:rPr lang="en-US" altLang="zh-CN" dirty="0"/>
              <a:t>ed</a:t>
            </a:r>
            <a:r>
              <a:rPr lang="en-US" dirty="0"/>
              <a:t> into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dirty="0"/>
              <a:t>objective function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automatically</a:t>
            </a:r>
            <a:r>
              <a:rPr lang="zh-CN" altLang="en-US" dirty="0"/>
              <a:t> </a:t>
            </a:r>
            <a:r>
              <a:rPr lang="en-US" altLang="zh-CN" dirty="0"/>
              <a:t>forms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surrogate</a:t>
            </a:r>
            <a:r>
              <a:rPr lang="zh-CN" altLang="en-US" dirty="0"/>
              <a:t> </a:t>
            </a:r>
            <a:r>
              <a:rPr lang="en-US" altLang="zh-CN" dirty="0"/>
              <a:t>lose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continuous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convex.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09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40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terms of consistency we show that </a:t>
            </a:r>
            <a:r>
              <a:rPr lang="en-US" sz="1200" dirty="0">
                <a:solidFill>
                  <a:srgbClr val="7030A0"/>
                </a:solidFill>
              </a:rPr>
              <a:t>Adversarial Bipartite Matching can be </a:t>
            </a:r>
            <a:r>
              <a:rPr lang="en-US" sz="1200" dirty="0" err="1">
                <a:solidFill>
                  <a:srgbClr val="7030A0"/>
                </a:solidFill>
              </a:rPr>
              <a:t>recasted</a:t>
            </a:r>
            <a:r>
              <a:rPr lang="en-US" sz="1200" dirty="0">
                <a:solidFill>
                  <a:srgbClr val="7030A0"/>
                </a:solidFill>
              </a:rPr>
              <a:t> as an ERM method with the AL-perm as the surrogate loss.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7030A0"/>
                </a:solidFill>
              </a:rPr>
              <a:t>We show that minimizing AL-perm also minimizes the Hamming loss in ideal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68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B050"/>
                </a:solidFill>
              </a:rPr>
              <a:t>Adversarial learning </a:t>
            </a:r>
            <a:r>
              <a:rPr lang="en-US" altLang="zh-CN" dirty="0">
                <a:solidFill>
                  <a:srgbClr val="00B050"/>
                </a:solidFill>
              </a:rPr>
              <a:t>is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useful</a:t>
            </a:r>
            <a:r>
              <a:rPr lang="en-US" dirty="0">
                <a:solidFill>
                  <a:srgbClr val="00B050"/>
                </a:solidFill>
              </a:rPr>
              <a:t> on many other </a:t>
            </a:r>
            <a:r>
              <a:rPr lang="en-US" altLang="zh-CN" dirty="0">
                <a:solidFill>
                  <a:srgbClr val="00B050"/>
                </a:solidFill>
              </a:rPr>
              <a:t>hard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loss functions, especially the multivariate losses</a:t>
            </a:r>
            <a:r>
              <a:rPr lang="en-US" altLang="zh-CN" dirty="0">
                <a:solidFill>
                  <a:srgbClr val="00B050"/>
                </a:solidFill>
              </a:rPr>
              <a:t>.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18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</a:t>
            </a:r>
            <a:r>
              <a:rPr lang="en-US" altLang="zh-CN" dirty="0"/>
              <a:t>ese</a:t>
            </a:r>
            <a:r>
              <a:rPr lang="en-US" dirty="0"/>
              <a:t> losses are applied, the game matrix can be exponential</a:t>
            </a:r>
            <a:r>
              <a:rPr lang="en-US" altLang="zh-CN" dirty="0"/>
              <a:t>ly</a:t>
            </a:r>
            <a:r>
              <a:rPr lang="en-US" dirty="0"/>
              <a:t> large</a:t>
            </a:r>
            <a:r>
              <a:rPr lang="en-US" altLang="zh-CN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altLang="zh-CN" dirty="0"/>
              <a:t>L</a:t>
            </a:r>
            <a:r>
              <a:rPr lang="en-US" dirty="0"/>
              <a:t>ike for F-score, the size can be </a:t>
            </a:r>
            <a:r>
              <a:rPr lang="en-US" altLang="zh-CN" dirty="0"/>
              <a:t>square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dirty="0"/>
              <a:t>two to the power of </a:t>
            </a:r>
            <a:r>
              <a:rPr lang="en-US" altLang="zh-CN" dirty="0"/>
              <a:t>n</a:t>
            </a:r>
            <a:r>
              <a:rPr lang="en-US" dirty="0"/>
              <a:t>, and we must find out a way to solve it. </a:t>
            </a:r>
          </a:p>
          <a:p>
            <a:endParaRPr lang="en-US" dirty="0"/>
          </a:p>
          <a:p>
            <a:r>
              <a:rPr lang="en-US" dirty="0"/>
              <a:t>Double oracle is one of the frequently used methods. It</a:t>
            </a:r>
            <a:r>
              <a:rPr lang="zh-CN" altLang="en-US" dirty="0"/>
              <a:t> </a:t>
            </a:r>
            <a:r>
              <a:rPr lang="en-US" dirty="0"/>
              <a:t>generally expand the game matrix under the assumption that the final equilibrium only contains polynomial non-zero strategies. Although it has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dirty="0"/>
              <a:t>good practical </a:t>
            </a:r>
            <a:r>
              <a:rPr lang="en-US" altLang="zh-CN" dirty="0"/>
              <a:t>performance</a:t>
            </a:r>
            <a:r>
              <a:rPr lang="en-US" dirty="0"/>
              <a:t>, it lacks many theoretical guarantees.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en-US" dirty="0"/>
              <a:t> in this paper, we seek for another approach to do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33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contains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parts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let's</a:t>
            </a:r>
            <a:r>
              <a:rPr lang="zh-CN" altLang="en-US" dirty="0"/>
              <a:t> </a:t>
            </a:r>
            <a:r>
              <a:rPr lang="en-US" altLang="zh-CN" dirty="0"/>
              <a:t>begin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problem we are going to solve.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4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double oracle method is based on the observation that the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equilibrium is usually supported by small number of permutations.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an iterative procedure where it starts from a small subset of the game.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will compute the adversary’s best response, add it to the game, and then compute the predictor’s best response and add it to the game</a:t>
            </a:r>
            <a:endParaRPr lang="en-US" dirty="0"/>
          </a:p>
          <a:p>
            <a:r>
              <a:rPr lang="en-US" dirty="0"/>
              <a:t>until there is no improvement in the game value.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procedure doesn’t have a known polynomial bound, and therefore the runtime of the whole algorithm </a:t>
            </a:r>
            <a:r>
              <a:rPr lang="en-US" sz="1200" dirty="0">
                <a:solidFill>
                  <a:srgbClr val="C00000"/>
                </a:solidFill>
              </a:rPr>
              <a:t>cannot be characterized as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14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66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conclusion. </a:t>
            </a:r>
          </a:p>
          <a:p>
            <a:r>
              <a:rPr lang="en-US" dirty="0"/>
              <a:t>Exponential Family random field, it is consistent but not efficient. We didn’t test the performance since it is impractical for most cases.</a:t>
            </a:r>
          </a:p>
          <a:p>
            <a:r>
              <a:rPr lang="en-US" dirty="0"/>
              <a:t>Maximum Margin, it is efficient but not consistent. We also show that the performance is not as good as our method in video tracking application.</a:t>
            </a:r>
          </a:p>
          <a:p>
            <a:r>
              <a:rPr lang="en-US" dirty="0"/>
              <a:t>Finally, our adversarial bipartite matching. It is efficient and consistent, and also perform well in the experiment.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020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30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376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51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354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40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19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80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develop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years,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frequently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encounter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structured</a:t>
            </a:r>
            <a:r>
              <a:rPr lang="zh-CN" altLang="en-US" dirty="0"/>
              <a:t> </a:t>
            </a:r>
            <a:r>
              <a:rPr lang="en-US" altLang="zh-CN" dirty="0"/>
              <a:t>data.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structured</a:t>
            </a:r>
            <a:r>
              <a:rPr lang="zh-CN" altLang="en-US" dirty="0"/>
              <a:t> </a:t>
            </a:r>
            <a:r>
              <a:rPr lang="en-US" altLang="zh-CN" dirty="0"/>
              <a:t>labels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multilabel</a:t>
            </a:r>
            <a:r>
              <a:rPr lang="zh-CN" altLang="en-US" dirty="0"/>
              <a:t> </a:t>
            </a:r>
            <a:r>
              <a:rPr lang="en-US" altLang="zh-CN" dirty="0"/>
              <a:t>classification.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structured</a:t>
            </a:r>
            <a:r>
              <a:rPr lang="zh-CN" altLang="en-US" dirty="0"/>
              <a:t> </a:t>
            </a:r>
            <a:r>
              <a:rPr lang="en-US" altLang="zh-CN" dirty="0"/>
              <a:t>inputs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tracking.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rare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inputs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outputs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structured.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complex</a:t>
            </a:r>
            <a:r>
              <a:rPr lang="zh-CN" altLang="en-US" dirty="0"/>
              <a:t> </a:t>
            </a:r>
            <a:r>
              <a:rPr lang="en-US" altLang="zh-CN" dirty="0"/>
              <a:t>structures,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encounter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inner</a:t>
            </a:r>
            <a:r>
              <a:rPr lang="zh-CN" altLang="en-US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combinatorial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athematics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NP-hard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27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let’s look at how adversarial learning is used to solve the 3D matching problem.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414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that the 3D matching problem’s goal is to maximize an additive potential over a set of 3-tuples. </a:t>
            </a:r>
          </a:p>
          <a:p>
            <a:endParaRPr lang="en-US" dirty="0"/>
          </a:p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w</a:t>
            </a:r>
            <a:r>
              <a:rPr lang="en-US" dirty="0"/>
              <a:t>e model the 3D matching as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dirty="0"/>
              <a:t>they also have additive features. </a:t>
            </a:r>
          </a:p>
          <a:p>
            <a:endParaRPr lang="en-US" dirty="0"/>
          </a:p>
          <a:p>
            <a:r>
              <a:rPr lang="en-US" dirty="0"/>
              <a:t>And to evaluate the matching results, we use the augmented Hamming loss which basically give 0 loss when a 3-tup</a:t>
            </a:r>
            <a:r>
              <a:rPr lang="en-US" altLang="zh-CN" dirty="0"/>
              <a:t>le</a:t>
            </a:r>
            <a:r>
              <a:rPr lang="en-US" dirty="0"/>
              <a:t> exactly matches the ground truth, otherwise give 1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355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not hard to plug the features and losses into the general adversarial learning formula, </a:t>
            </a:r>
          </a:p>
          <a:p>
            <a:endParaRPr lang="en-US" dirty="0"/>
          </a:p>
          <a:p>
            <a:r>
              <a:rPr lang="en-US" dirty="0"/>
              <a:t>but it is no wonder that the 3D matching problem leads to a very large game matrix </a:t>
            </a:r>
          </a:p>
          <a:p>
            <a:endParaRPr lang="en-US" dirty="0"/>
          </a:p>
          <a:p>
            <a:r>
              <a:rPr lang="en-US" altLang="zh-CN" dirty="0"/>
              <a:t>whose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en-US" dirty="0"/>
              <a:t> is n factorial to the power of 4. </a:t>
            </a:r>
          </a:p>
          <a:p>
            <a:endParaRPr lang="en-US" dirty="0"/>
          </a:p>
          <a:p>
            <a:r>
              <a:rPr lang="en-US" dirty="0"/>
              <a:t>What is the status space after using marginal method?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50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Enlighted </a:t>
                </a:r>
                <a:r>
                  <a:rPr lang="en-US" altLang="zh-CN" dirty="0"/>
                  <a:t>by</a:t>
                </a:r>
                <a:r>
                  <a:rPr lang="en-US" dirty="0"/>
                  <a:t> the adversarial bipartite matching paper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dirty="0"/>
                  <a:t>we find out that</a:t>
                </a:r>
                <a:r>
                  <a:rPr lang="zh-CN" altLang="en-US" dirty="0"/>
                  <a:t> </a:t>
                </a:r>
                <a:r>
                  <a:rPr lang="en-US" dirty="0"/>
                  <a:t>we can also</a:t>
                </a:r>
                <a:r>
                  <a:rPr lang="zh-CN" altLang="en-US" dirty="0"/>
                  <a:t> </a:t>
                </a:r>
                <a:r>
                  <a:rPr lang="en-US" dirty="0"/>
                  <a:t>solve the training optimization problem in the marginal tensor space</a:t>
                </a:r>
                <a:r>
                  <a:rPr lang="en-US" altLang="zh-CN" dirty="0"/>
                  <a:t>.</a:t>
                </a:r>
                <a:r>
                  <a:rPr lang="zh-CN" altLang="en-US" dirty="0"/>
                  <a:t> </a:t>
                </a:r>
                <a:r>
                  <a:rPr lang="en-US" dirty="0"/>
                  <a:t>For 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3D</a:t>
                </a:r>
                <a:r>
                  <a:rPr lang="en-US" dirty="0"/>
                  <a:t> matching, we can express it as a 0-1 permutation tensor in which each hyperplane in any of the 3 dimensions, have only 1 </a:t>
                </a:r>
                <a:r>
                  <a:rPr lang="en-US" altLang="zh-CN" dirty="0"/>
                  <a:t>non-zero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element</a:t>
                </a:r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The mixture of the matching strategies </a:t>
                </a:r>
                <a:r>
                  <a:rPr lang="en-US" altLang="zh-CN" dirty="0"/>
                  <a:t>also</a:t>
                </a:r>
                <a:r>
                  <a:rPr lang="zh-CN" altLang="en-US" dirty="0"/>
                  <a:t> </a:t>
                </a:r>
                <a:r>
                  <a:rPr lang="en-US" dirty="0"/>
                  <a:t>satisfies the </a:t>
                </a:r>
                <a:r>
                  <a:rPr lang="en-US" altLang="zh-CN" dirty="0"/>
                  <a:t>c</a:t>
                </a:r>
                <a:r>
                  <a:rPr lang="en-US" dirty="0"/>
                  <a:t>ondition</a:t>
                </a:r>
                <a:r>
                  <a:rPr lang="en-US" altLang="zh-CN" dirty="0"/>
                  <a:t>s</a:t>
                </a:r>
                <a:r>
                  <a:rPr lang="en-US" dirty="0"/>
                  <a:t> except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dirty="0"/>
                  <a:t>0-1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requirement</a:t>
                </a:r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We call this kind of tensors hyperplanar stochastic tensors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HST.</a:t>
                </a:r>
                <a:endParaRPr lang="en-US" dirty="0"/>
              </a:p>
              <a:p>
                <a:endParaRPr lang="en-US" altLang="zh-CN" dirty="0"/>
              </a:p>
              <a:p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dirty="0"/>
                  <a:t>can also form tensor Xo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features.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b="0" i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𝑌_(𝑖,𝑗,𝑘)</a:t>
                </a:r>
                <a:r>
                  <a:rPr lang="en-US" altLang="zh-CN" sz="1200" dirty="0">
                    <a:solidFill>
                      <a:srgbClr val="00B050"/>
                    </a:solidFill>
                  </a:rPr>
                  <a:t>=1</a:t>
                </a:r>
                <a:r>
                  <a:rPr lang="zh-CN" altLang="en-US" sz="1200" dirty="0">
                    <a:solidFill>
                      <a:srgbClr val="00B050"/>
                    </a:solidFill>
                  </a:rPr>
                  <a:t>  </a:t>
                </a:r>
                <a:r>
                  <a:rPr lang="en-US" altLang="zh-CN" sz="1200" dirty="0">
                    <a:solidFill>
                      <a:srgbClr val="00B050"/>
                    </a:solidFill>
                  </a:rPr>
                  <a:t>means</a:t>
                </a:r>
                <a:r>
                  <a:rPr lang="zh-CN" altLang="en-US" sz="12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200" i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𝑖</a:t>
                </a:r>
                <a:r>
                  <a:rPr lang="en-US" altLang="zh-CN" sz="1200" dirty="0" err="1">
                    <a:solidFill>
                      <a:srgbClr val="00B050"/>
                    </a:solidFill>
                  </a:rPr>
                  <a:t>th</a:t>
                </a:r>
                <a:r>
                  <a:rPr lang="zh-CN" altLang="en-US" sz="12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200" dirty="0">
                    <a:solidFill>
                      <a:srgbClr val="00B050"/>
                    </a:solidFill>
                  </a:rPr>
                  <a:t>object</a:t>
                </a:r>
                <a:r>
                  <a:rPr lang="zh-CN" altLang="en-US" sz="12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200" dirty="0">
                    <a:solidFill>
                      <a:srgbClr val="00B050"/>
                    </a:solidFill>
                  </a:rPr>
                  <a:t>in</a:t>
                </a:r>
                <a:r>
                  <a:rPr lang="zh-CN" altLang="en-US" sz="12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200" dirty="0">
                    <a:solidFill>
                      <a:srgbClr val="00B050"/>
                    </a:solidFill>
                  </a:rPr>
                  <a:t>the</a:t>
                </a:r>
                <a:r>
                  <a:rPr lang="zh-CN" altLang="en-US" sz="12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200" dirty="0">
                    <a:solidFill>
                      <a:srgbClr val="00B050"/>
                    </a:solidFill>
                  </a:rPr>
                  <a:t>first</a:t>
                </a:r>
                <a:r>
                  <a:rPr lang="zh-CN" altLang="en-US" sz="12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200" dirty="0">
                    <a:solidFill>
                      <a:srgbClr val="00B050"/>
                    </a:solidFill>
                  </a:rPr>
                  <a:t>stage</a:t>
                </a:r>
                <a:r>
                  <a:rPr lang="zh-CN" altLang="en-US" sz="12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200" dirty="0">
                    <a:solidFill>
                      <a:srgbClr val="00B050"/>
                    </a:solidFill>
                  </a:rPr>
                  <a:t>matches</a:t>
                </a:r>
                <a:r>
                  <a:rPr lang="zh-CN" altLang="en-US" sz="12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200" dirty="0">
                    <a:solidFill>
                      <a:srgbClr val="00B050"/>
                    </a:solidFill>
                  </a:rPr>
                  <a:t>with</a:t>
                </a:r>
                <a:r>
                  <a:rPr lang="zh-CN" altLang="en-US" sz="12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200" i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𝑗</a:t>
                </a:r>
                <a:r>
                  <a:rPr lang="en-US" altLang="zh-CN" sz="1200" dirty="0" err="1">
                    <a:solidFill>
                      <a:srgbClr val="00B050"/>
                    </a:solidFill>
                  </a:rPr>
                  <a:t>th</a:t>
                </a:r>
                <a:r>
                  <a:rPr lang="zh-CN" altLang="en-US" sz="12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200" dirty="0">
                    <a:solidFill>
                      <a:srgbClr val="00B050"/>
                    </a:solidFill>
                  </a:rPr>
                  <a:t>object</a:t>
                </a:r>
                <a:r>
                  <a:rPr lang="zh-CN" altLang="en-US" sz="12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200" dirty="0">
                    <a:solidFill>
                      <a:srgbClr val="00B050"/>
                    </a:solidFill>
                  </a:rPr>
                  <a:t>in the</a:t>
                </a:r>
                <a:r>
                  <a:rPr lang="zh-CN" altLang="en-US" sz="12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200" dirty="0">
                    <a:solidFill>
                      <a:srgbClr val="00B050"/>
                    </a:solidFill>
                  </a:rPr>
                  <a:t>second</a:t>
                </a:r>
                <a:r>
                  <a:rPr lang="zh-CN" altLang="en-US" sz="12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200" dirty="0">
                    <a:solidFill>
                      <a:srgbClr val="00B050"/>
                    </a:solidFill>
                  </a:rPr>
                  <a:t>stage</a:t>
                </a:r>
                <a:r>
                  <a:rPr lang="zh-CN" altLang="en-US" sz="12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200" dirty="0">
                    <a:solidFill>
                      <a:srgbClr val="00B050"/>
                    </a:solidFill>
                  </a:rPr>
                  <a:t>and</a:t>
                </a:r>
                <a:r>
                  <a:rPr lang="zh-CN" altLang="en-US" sz="12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200" i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𝑘</a:t>
                </a:r>
                <a:r>
                  <a:rPr lang="en-US" altLang="zh-CN" sz="1200" dirty="0" err="1">
                    <a:solidFill>
                      <a:srgbClr val="00B050"/>
                    </a:solidFill>
                  </a:rPr>
                  <a:t>th</a:t>
                </a:r>
                <a:r>
                  <a:rPr lang="zh-CN" altLang="en-US" sz="12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200" dirty="0">
                    <a:solidFill>
                      <a:srgbClr val="00B050"/>
                    </a:solidFill>
                  </a:rPr>
                  <a:t>object</a:t>
                </a:r>
                <a:r>
                  <a:rPr lang="zh-CN" altLang="en-US" sz="12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200" dirty="0">
                    <a:solidFill>
                      <a:srgbClr val="00B050"/>
                    </a:solidFill>
                  </a:rPr>
                  <a:t>in</a:t>
                </a:r>
                <a:r>
                  <a:rPr lang="zh-CN" altLang="en-US" sz="12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200" dirty="0">
                    <a:solidFill>
                      <a:srgbClr val="00B050"/>
                    </a:solidFill>
                  </a:rPr>
                  <a:t>the</a:t>
                </a:r>
                <a:r>
                  <a:rPr lang="zh-CN" altLang="en-US" sz="12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200" dirty="0">
                    <a:solidFill>
                      <a:srgbClr val="00B050"/>
                    </a:solidFill>
                  </a:rPr>
                  <a:t>third</a:t>
                </a:r>
                <a:r>
                  <a:rPr lang="zh-CN" altLang="en-US" sz="12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200" dirty="0">
                    <a:solidFill>
                      <a:srgbClr val="00B050"/>
                    </a:solidFill>
                  </a:rPr>
                  <a:t>stage.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439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tensor form and duality, the original problem can be rewritten. </a:t>
            </a:r>
          </a:p>
          <a:p>
            <a:endParaRPr lang="en-US" dirty="0"/>
          </a:p>
          <a:p>
            <a:r>
              <a:rPr lang="en-US" dirty="0"/>
              <a:t>Now the inner game becomes a problem where only O(n^3)</a:t>
            </a:r>
            <a:r>
              <a:rPr lang="en-US" altLang="zh-CN" dirty="0"/>
              <a:t>[big-O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cube]</a:t>
            </a:r>
            <a:r>
              <a:rPr lang="en-US" dirty="0"/>
              <a:t> number of variables need to be learnt. </a:t>
            </a:r>
          </a:p>
          <a:p>
            <a:endParaRPr lang="en-US" dirty="0"/>
          </a:p>
          <a:p>
            <a:r>
              <a:rPr lang="en-US" dirty="0"/>
              <a:t>This method</a:t>
            </a:r>
            <a:r>
              <a:rPr lang="zh-CN" altLang="en-US" dirty="0"/>
              <a:t> </a:t>
            </a:r>
            <a:r>
              <a:rPr lang="en-US" dirty="0"/>
              <a:t>magically removed the hardness in the training phase, and this is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dirty="0"/>
              <a:t>biggest value of the marginal trick.</a:t>
            </a:r>
          </a:p>
          <a:p>
            <a:endParaRPr lang="en-US" dirty="0"/>
          </a:p>
          <a:p>
            <a:r>
              <a:rPr lang="en-US" dirty="0"/>
              <a:t>But it is not totally free. After the transformation, we can only learn a marginal tensor in the prediction stage and </a:t>
            </a:r>
            <a:r>
              <a:rPr lang="en-US" altLang="zh-CN" dirty="0"/>
              <a:t>getting</a:t>
            </a:r>
            <a:r>
              <a:rPr lang="en-US" dirty="0"/>
              <a:t> </a:t>
            </a:r>
            <a:r>
              <a:rPr lang="en-US" altLang="zh-CN" dirty="0"/>
              <a:t>the</a:t>
            </a:r>
            <a:r>
              <a:rPr lang="en-US" dirty="0"/>
              <a:t> exact best matching from it can be </a:t>
            </a:r>
            <a:r>
              <a:rPr lang="en-US" altLang="zh-CN" dirty="0"/>
              <a:t>hard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063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Although we reduce the number of variables, it is not trivial to solve the marginal problem.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outer</a:t>
            </a:r>
            <a:r>
              <a:rPr lang="zh-CN" altLang="en-US" dirty="0"/>
              <a:t> </a:t>
            </a:r>
            <a:r>
              <a:rPr lang="en-US" altLang="zh-CN" dirty="0"/>
              <a:t>Q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lot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projected</a:t>
            </a:r>
            <a:r>
              <a:rPr lang="zh-CN" altLang="en-US" dirty="0"/>
              <a:t> </a:t>
            </a:r>
            <a:r>
              <a:rPr lang="en-US" altLang="zh-CN" dirty="0"/>
              <a:t>Quasi-Newton.</a:t>
            </a:r>
          </a:p>
          <a:p>
            <a:endParaRPr lang="en-US" dirty="0"/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inner</a:t>
            </a:r>
            <a:r>
              <a:rPr lang="zh-CN" altLang="en-US" dirty="0"/>
              <a:t> </a:t>
            </a:r>
            <a:r>
              <a:rPr lang="en-US" altLang="zh-CN" dirty="0"/>
              <a:t>\theta,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analytical</a:t>
            </a:r>
            <a:r>
              <a:rPr lang="zh-CN" altLang="en-US" dirty="0"/>
              <a:t> </a:t>
            </a:r>
            <a:r>
              <a:rPr lang="en-US" altLang="zh-CN" dirty="0"/>
              <a:t>expression.</a:t>
            </a:r>
          </a:p>
          <a:p>
            <a:endParaRPr lang="en-US" dirty="0"/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inner</a:t>
            </a:r>
            <a:r>
              <a:rPr lang="zh-CN" altLang="en-US" dirty="0"/>
              <a:t> </a:t>
            </a:r>
            <a:r>
              <a:rPr lang="en-US" altLang="zh-CN" dirty="0"/>
              <a:t>p,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equivalent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projecting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HST</a:t>
            </a:r>
            <a:r>
              <a:rPr lang="zh-CN" altLang="en-US" dirty="0"/>
              <a:t> </a:t>
            </a:r>
            <a:r>
              <a:rPr lang="en-US" altLang="zh-CN" dirty="0"/>
              <a:t>space.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718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projection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ADMM</a:t>
            </a:r>
            <a:r>
              <a:rPr lang="zh-CN" altLang="en-US" dirty="0"/>
              <a:t> </a:t>
            </a:r>
            <a:r>
              <a:rPr lang="en-US" altLang="zh-CN" dirty="0"/>
              <a:t>method.</a:t>
            </a:r>
          </a:p>
          <a:p>
            <a:endParaRPr lang="en-US" dirty="0"/>
          </a:p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divides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parts</a:t>
            </a:r>
          </a:p>
          <a:p>
            <a:endParaRPr lang="en-US" dirty="0"/>
          </a:p>
          <a:p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adding</a:t>
            </a:r>
            <a:r>
              <a:rPr lang="zh-CN" altLang="en-US" dirty="0"/>
              <a:t> </a:t>
            </a:r>
            <a:r>
              <a:rPr lang="en-US" altLang="zh-CN" dirty="0"/>
              <a:t>additional</a:t>
            </a:r>
            <a:r>
              <a:rPr lang="zh-CN" altLang="en-US" dirty="0"/>
              <a:t> </a:t>
            </a:r>
            <a:r>
              <a:rPr lang="en-US" altLang="zh-CN" dirty="0"/>
              <a:t>auxiliary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</a:p>
          <a:p>
            <a:endParaRPr lang="en-US" dirty="0"/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needs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satisfy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direction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HST</a:t>
            </a:r>
            <a:r>
              <a:rPr lang="zh-CN" altLang="en-US" dirty="0"/>
              <a:t> </a:t>
            </a:r>
            <a:r>
              <a:rPr lang="en-US" altLang="zh-CN" dirty="0"/>
              <a:t>conditions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332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ADMM</a:t>
            </a:r>
            <a:r>
              <a:rPr lang="zh-CN" altLang="en-US" dirty="0"/>
              <a:t> </a:t>
            </a:r>
            <a:r>
              <a:rPr lang="en-US" altLang="zh-CN" dirty="0"/>
              <a:t>allows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iterative</a:t>
            </a:r>
            <a:r>
              <a:rPr lang="zh-CN" altLang="en-US" dirty="0"/>
              <a:t> </a:t>
            </a:r>
            <a:r>
              <a:rPr lang="en-US" altLang="zh-CN" dirty="0"/>
              <a:t>updating</a:t>
            </a:r>
            <a:r>
              <a:rPr lang="zh-CN" altLang="en-US" dirty="0"/>
              <a:t> </a:t>
            </a:r>
            <a:r>
              <a:rPr lang="en-US" altLang="zh-CN" dirty="0"/>
              <a:t>strategy.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separation,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projections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done</a:t>
            </a:r>
            <a:r>
              <a:rPr lang="zh-CN" altLang="en-US" dirty="0"/>
              <a:t> </a:t>
            </a:r>
            <a:r>
              <a:rPr lang="en-US" altLang="zh-CN" dirty="0"/>
              <a:t>independently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hyperplane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tensor.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354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prediction,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marginal</a:t>
            </a:r>
            <a:r>
              <a:rPr lang="zh-CN" altLang="en-US" dirty="0"/>
              <a:t> </a:t>
            </a:r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solving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game.</a:t>
            </a:r>
          </a:p>
          <a:p>
            <a:endParaRPr lang="en-US" dirty="0"/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whether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HST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mixture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permutation</a:t>
            </a:r>
            <a:r>
              <a:rPr lang="zh-CN" altLang="en-US" dirty="0"/>
              <a:t> </a:t>
            </a:r>
            <a:r>
              <a:rPr lang="en-US" altLang="zh-CN" dirty="0"/>
              <a:t>tensors?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not,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learned</a:t>
            </a:r>
            <a:r>
              <a:rPr lang="zh-CN" altLang="en-US" dirty="0"/>
              <a:t> </a:t>
            </a:r>
            <a:r>
              <a:rPr lang="en-US" altLang="zh-CN" dirty="0"/>
              <a:t>marginal</a:t>
            </a:r>
            <a:r>
              <a:rPr lang="zh-CN" altLang="en-US" dirty="0"/>
              <a:t> </a:t>
            </a:r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mixture</a:t>
            </a:r>
            <a:r>
              <a:rPr lang="zh-CN" altLang="en-US" dirty="0"/>
              <a:t> </a:t>
            </a:r>
            <a:r>
              <a:rPr lang="en-US" altLang="zh-CN" dirty="0"/>
              <a:t>strategy.</a:t>
            </a:r>
          </a:p>
          <a:p>
            <a:endParaRPr lang="en-US" dirty="0"/>
          </a:p>
          <a:p>
            <a:r>
              <a:rPr lang="en-US" altLang="zh-CN" dirty="0"/>
              <a:t>Nevertheless,</a:t>
            </a:r>
            <a:r>
              <a:rPr lang="zh-CN" altLang="en-US" dirty="0"/>
              <a:t> </a:t>
            </a:r>
            <a:r>
              <a:rPr lang="en-US" altLang="zh-CN" dirty="0"/>
              <a:t>instead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restoring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strategies,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  <a:r>
              <a:rPr lang="zh-CN" altLang="en-US" dirty="0"/>
              <a:t> 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closest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predicted</a:t>
            </a:r>
            <a:r>
              <a:rPr lang="zh-CN" altLang="en-US" dirty="0"/>
              <a:t> </a:t>
            </a:r>
            <a:r>
              <a:rPr lang="en-US" altLang="zh-CN" dirty="0"/>
              <a:t>marginal</a:t>
            </a:r>
            <a:r>
              <a:rPr lang="zh-CN" altLang="en-US" dirty="0"/>
              <a:t> </a:t>
            </a:r>
            <a:r>
              <a:rPr lang="en-US" altLang="zh-CN" dirty="0"/>
              <a:t>tensor.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integer</a:t>
            </a:r>
            <a:r>
              <a:rPr lang="zh-CN" altLang="en-US" dirty="0"/>
              <a:t> </a:t>
            </a:r>
            <a:r>
              <a:rPr lang="en-US" altLang="zh-CN" dirty="0"/>
              <a:t>quadratic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NP-hardness</a:t>
            </a:r>
            <a:r>
              <a:rPr lang="zh-CN" altLang="en-US" dirty="0"/>
              <a:t> </a:t>
            </a:r>
            <a:r>
              <a:rPr lang="en-US" altLang="zh-CN" dirty="0"/>
              <a:t>appears</a:t>
            </a:r>
            <a:r>
              <a:rPr lang="zh-CN" altLang="en-US" dirty="0"/>
              <a:t> </a:t>
            </a:r>
            <a:r>
              <a:rPr lang="en-US" altLang="zh-CN" dirty="0"/>
              <a:t>here.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approximation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it.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033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compare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ones.</a:t>
            </a:r>
          </a:p>
          <a:p>
            <a:endParaRPr 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sz="1200" dirty="0">
                <a:solidFill>
                  <a:srgbClr val="7030A0"/>
                </a:solidFill>
              </a:rPr>
              <a:t>adversarial</a:t>
            </a:r>
            <a:r>
              <a:rPr lang="zh-CN" altLang="en-US" sz="1200" dirty="0">
                <a:solidFill>
                  <a:srgbClr val="7030A0"/>
                </a:solidFill>
              </a:rPr>
              <a:t> </a:t>
            </a:r>
            <a:r>
              <a:rPr lang="en-US" altLang="zh-CN" sz="1200" dirty="0">
                <a:solidFill>
                  <a:srgbClr val="7030A0"/>
                </a:solidFill>
              </a:rPr>
              <a:t>bipartite</a:t>
            </a:r>
            <a:r>
              <a:rPr lang="zh-CN" altLang="en-US" sz="1200" dirty="0">
                <a:solidFill>
                  <a:srgbClr val="7030A0"/>
                </a:solidFill>
              </a:rPr>
              <a:t> </a:t>
            </a:r>
            <a:r>
              <a:rPr lang="en-US" altLang="zh-CN" sz="1200" dirty="0">
                <a:solidFill>
                  <a:srgbClr val="7030A0"/>
                </a:solidFill>
              </a:rPr>
              <a:t>matching.</a:t>
            </a:r>
          </a:p>
          <a:p>
            <a:endParaRPr lang="en-US" sz="1200" dirty="0">
              <a:solidFill>
                <a:srgbClr val="7030A0"/>
              </a:solidFill>
            </a:endParaRPr>
          </a:p>
          <a:p>
            <a:r>
              <a:rPr lang="en-US" altLang="zh-CN" sz="1200" dirty="0">
                <a:solidFill>
                  <a:srgbClr val="7030A0"/>
                </a:solidFill>
              </a:rPr>
              <a:t>and</a:t>
            </a:r>
            <a:r>
              <a:rPr lang="zh-CN" altLang="en-US" sz="1200" dirty="0">
                <a:solidFill>
                  <a:srgbClr val="7030A0"/>
                </a:solidFill>
              </a:rPr>
              <a:t> </a:t>
            </a:r>
            <a:r>
              <a:rPr lang="en-US" altLang="zh-CN" sz="1200" dirty="0">
                <a:solidFill>
                  <a:srgbClr val="7030A0"/>
                </a:solidFill>
              </a:rPr>
              <a:t>structured</a:t>
            </a:r>
            <a:r>
              <a:rPr lang="zh-CN" altLang="en-US" sz="1200" dirty="0">
                <a:solidFill>
                  <a:srgbClr val="7030A0"/>
                </a:solidFill>
              </a:rPr>
              <a:t> </a:t>
            </a:r>
            <a:r>
              <a:rPr lang="en-US" altLang="zh-CN" sz="1200" dirty="0">
                <a:solidFill>
                  <a:srgbClr val="7030A0"/>
                </a:solidFill>
              </a:rPr>
              <a:t>SVM.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59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778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tried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synthetic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endParaRPr lang="en-US" dirty="0"/>
          </a:p>
          <a:p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numerical</a:t>
            </a:r>
            <a:r>
              <a:rPr lang="zh-CN" altLang="en-US" dirty="0"/>
              <a:t> </a:t>
            </a:r>
            <a:r>
              <a:rPr lang="en-US" altLang="zh-CN" dirty="0"/>
              <a:t>features.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978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showed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  <a:r>
              <a:rPr lang="zh-CN" altLang="en-US" dirty="0"/>
              <a:t> </a:t>
            </a:r>
            <a:r>
              <a:rPr lang="en-US" altLang="zh-CN" dirty="0"/>
              <a:t>worked better in general.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892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applied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tracking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TUD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ETH.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several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transform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  <a:r>
              <a:rPr lang="zh-CN" altLang="en-US" dirty="0"/>
              <a:t> </a:t>
            </a:r>
            <a:r>
              <a:rPr lang="en-US" altLang="zh-CN" dirty="0"/>
              <a:t>problem.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624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results.</a:t>
            </a:r>
          </a:p>
          <a:p>
            <a:endParaRPr lang="en-US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adopted</a:t>
            </a:r>
            <a:r>
              <a:rPr lang="zh-CN" altLang="en-US" dirty="0"/>
              <a:t> </a:t>
            </a:r>
            <a:r>
              <a:rPr lang="en-US" altLang="zh-CN" dirty="0"/>
              <a:t>several</a:t>
            </a:r>
            <a:r>
              <a:rPr lang="zh-CN" altLang="en-US" dirty="0"/>
              <a:t> </a:t>
            </a:r>
            <a:r>
              <a:rPr lang="en-US" altLang="zh-CN" dirty="0"/>
              <a:t>commonly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features.</a:t>
            </a:r>
          </a:p>
          <a:p>
            <a:endParaRPr lang="en-US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showed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considering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frames</a:t>
            </a:r>
            <a:r>
              <a:rPr lang="zh-CN" altLang="en-US" dirty="0"/>
              <a:t> </a:t>
            </a:r>
            <a:r>
              <a:rPr lang="en-US" altLang="zh-CN" dirty="0"/>
              <a:t>together helped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performed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SVM</a:t>
            </a:r>
            <a:r>
              <a:rPr lang="zh-CN" altLang="en-US" dirty="0"/>
              <a:t> </a:t>
            </a:r>
            <a:r>
              <a:rPr lang="en-US" altLang="zh-CN" dirty="0"/>
              <a:t>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249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let's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conclusion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think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possible</a:t>
            </a:r>
            <a:r>
              <a:rPr lang="zh-CN" altLang="en-US" dirty="0"/>
              <a:t> </a:t>
            </a:r>
            <a:r>
              <a:rPr lang="en-US" altLang="zh-CN" dirty="0"/>
              <a:t>directions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works.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475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extended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marginal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succeeded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avoiding</a:t>
            </a:r>
            <a:r>
              <a:rPr lang="zh-CN" altLang="en-US" dirty="0"/>
              <a:t> </a:t>
            </a:r>
            <a:r>
              <a:rPr lang="en-US" altLang="zh-CN" dirty="0"/>
              <a:t>solving</a:t>
            </a:r>
            <a:r>
              <a:rPr lang="zh-CN" altLang="en-US" dirty="0"/>
              <a:t> </a:t>
            </a:r>
            <a:r>
              <a:rPr lang="en-US" altLang="zh-CN" dirty="0"/>
              <a:t>NP-hard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training.</a:t>
            </a:r>
            <a:br>
              <a:rPr lang="en-US" altLang="zh-CN" dirty="0"/>
            </a:b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*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ways.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avoided</a:t>
            </a:r>
            <a:r>
              <a:rPr lang="zh-CN" altLang="en-US" dirty="0"/>
              <a:t> </a:t>
            </a:r>
            <a:r>
              <a:rPr lang="en-US" altLang="zh-CN" dirty="0"/>
              <a:t>solving</a:t>
            </a:r>
            <a:r>
              <a:rPr lang="zh-CN" altLang="en-US" dirty="0"/>
              <a:t> </a:t>
            </a:r>
            <a:r>
              <a:rPr lang="en-US" altLang="zh-CN" dirty="0"/>
              <a:t>NP-hard</a:t>
            </a:r>
            <a:r>
              <a:rPr lang="zh-CN" altLang="en-US" dirty="0"/>
              <a:t> </a:t>
            </a:r>
            <a:r>
              <a:rPr lang="en-US" altLang="zh-CN" dirty="0"/>
              <a:t>inner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stage.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solving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exponentially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game</a:t>
            </a:r>
            <a:r>
              <a:rPr lang="zh-CN" altLang="en-US" dirty="0"/>
              <a:t> </a:t>
            </a:r>
            <a:r>
              <a:rPr lang="en-US" altLang="zh-CN" dirty="0"/>
              <a:t>matrix.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solved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math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optimizing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marginal</a:t>
            </a:r>
            <a:r>
              <a:rPr lang="zh-CN" altLang="en-US" dirty="0"/>
              <a:t> </a:t>
            </a:r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objective</a:t>
            </a:r>
            <a:r>
              <a:rPr lang="zh-CN" altLang="en-US" dirty="0"/>
              <a:t> </a:t>
            </a:r>
            <a:r>
              <a:rPr lang="en-US" altLang="zh-CN" dirty="0"/>
              <a:t>function.</a:t>
            </a:r>
          </a:p>
          <a:p>
            <a:endParaRPr lang="en-US" dirty="0"/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showed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  <a:r>
              <a:rPr lang="zh-CN" altLang="en-US" dirty="0"/>
              <a:t> </a:t>
            </a:r>
            <a:r>
              <a:rPr lang="en-US" altLang="zh-CN" dirty="0"/>
              <a:t>performs better than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bipartite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worked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sz="1200" dirty="0">
                <a:solidFill>
                  <a:schemeClr val="accent2"/>
                </a:solidFill>
              </a:rPr>
              <a:t>learning</a:t>
            </a:r>
            <a:r>
              <a:rPr lang="zh-CN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CN" sz="1200" dirty="0">
                <a:solidFill>
                  <a:schemeClr val="accent2"/>
                </a:solidFill>
              </a:rPr>
              <a:t>marginal</a:t>
            </a:r>
            <a:r>
              <a:rPr lang="zh-CN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CN" sz="1200" dirty="0">
                <a:solidFill>
                  <a:schemeClr val="accent2"/>
                </a:solidFill>
              </a:rPr>
              <a:t>tensors.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15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longer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totally</a:t>
            </a:r>
            <a:r>
              <a:rPr lang="zh-CN" altLang="en-US" dirty="0"/>
              <a:t> </a:t>
            </a:r>
            <a:r>
              <a:rPr lang="en-US" altLang="zh-CN" dirty="0"/>
              <a:t>consistent</a:t>
            </a:r>
            <a:endParaRPr lang="en-US" dirty="0"/>
          </a:p>
          <a:p>
            <a:r>
              <a:rPr lang="en-US" dirty="0"/>
              <a:t>Exponential Family random field, it is consistent but not efficient. We didn’t test the performance since it is impractical for most cases.</a:t>
            </a:r>
          </a:p>
          <a:p>
            <a:r>
              <a:rPr lang="en-US" altLang="zh-CN" dirty="0"/>
              <a:t>Relaxation</a:t>
            </a:r>
            <a:r>
              <a:rPr lang="zh-CN" altLang="en-US" dirty="0"/>
              <a:t> </a:t>
            </a:r>
            <a:r>
              <a:rPr lang="en-US" altLang="zh-CN" dirty="0"/>
              <a:t>(loosing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condition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variables)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generally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SVM.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Multi-way</a:t>
            </a:r>
            <a:r>
              <a:rPr lang="zh-CN" altLang="en-US" dirty="0"/>
              <a:t> </a:t>
            </a:r>
            <a:r>
              <a:rPr lang="en-US" altLang="zh-CN" dirty="0"/>
              <a:t>cut.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51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works.</a:t>
            </a:r>
          </a:p>
          <a:p>
            <a:endParaRPr lang="en-US" dirty="0"/>
          </a:p>
          <a:p>
            <a:r>
              <a:rPr lang="en-US" altLang="zh-CN" dirty="0"/>
              <a:t>Firstly,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mixture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permutation</a:t>
            </a:r>
            <a:r>
              <a:rPr lang="zh-CN" altLang="en-US" dirty="0"/>
              <a:t> </a:t>
            </a:r>
            <a:r>
              <a:rPr lang="en-US" altLang="zh-CN" dirty="0"/>
              <a:t>tensors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HST,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whether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opposite</a:t>
            </a:r>
            <a:r>
              <a:rPr lang="zh-CN" altLang="en-US" dirty="0"/>
              <a:t> </a:t>
            </a:r>
            <a:r>
              <a:rPr lang="en-US" altLang="zh-CN" dirty="0"/>
              <a:t>direction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true.</a:t>
            </a:r>
          </a:p>
          <a:p>
            <a:endParaRPr lang="en-US" dirty="0"/>
          </a:p>
          <a:p>
            <a:r>
              <a:rPr lang="en-US" altLang="zh-CN" dirty="0"/>
              <a:t>Secondly,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form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marginal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dimensional</a:t>
            </a:r>
            <a:r>
              <a:rPr lang="zh-CN" altLang="en-US" dirty="0"/>
              <a:t> </a:t>
            </a:r>
            <a:r>
              <a:rPr lang="en-US" altLang="zh-CN" dirty="0"/>
              <a:t>matchings and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whether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worthy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it.</a:t>
            </a:r>
          </a:p>
          <a:p>
            <a:endParaRPr lang="en-US" dirty="0"/>
          </a:p>
          <a:p>
            <a:r>
              <a:rPr lang="en-US" altLang="zh-CN" dirty="0"/>
              <a:t>Thirdly,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areas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pushing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hardness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possible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useful.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581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668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80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477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925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230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355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37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weighted</a:t>
            </a:r>
            <a:r>
              <a:rPr lang="zh-CN" altLang="en-US" dirty="0"/>
              <a:t> </a:t>
            </a:r>
            <a:r>
              <a:rPr lang="en-US" altLang="zh-CN" dirty="0"/>
              <a:t>maximum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matching problem is formed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this.</a:t>
            </a:r>
            <a:r>
              <a:rPr lang="zh-CN" altLang="en-US" dirty="0"/>
              <a:t> </a:t>
            </a:r>
            <a:r>
              <a:rPr lang="en-US" altLang="zh-CN" dirty="0"/>
              <a:t>Suppose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sets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contain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elements.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form</a:t>
            </a:r>
            <a:r>
              <a:rPr lang="zh-CN" altLang="en-US" dirty="0"/>
              <a:t> </a:t>
            </a:r>
            <a:r>
              <a:rPr lang="en-US" altLang="zh-CN" dirty="0"/>
              <a:t>3-tuples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picking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element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set.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perfect</a:t>
            </a:r>
            <a:r>
              <a:rPr lang="zh-CN" altLang="en-US" dirty="0"/>
              <a:t> </a:t>
            </a:r>
            <a:r>
              <a:rPr lang="en-US" altLang="zh-CN" dirty="0"/>
              <a:t>matchings</a:t>
            </a:r>
            <a:r>
              <a:rPr lang="zh-CN" altLang="en-US" dirty="0"/>
              <a:t> </a:t>
            </a:r>
            <a:r>
              <a:rPr lang="en-US" altLang="zh-CN" dirty="0"/>
              <a:t>i.e.</a:t>
            </a:r>
            <a:r>
              <a:rPr lang="zh-CN" altLang="en-US" dirty="0"/>
              <a:t> </a:t>
            </a:r>
            <a:r>
              <a:rPr lang="en-US" altLang="zh-CN" dirty="0"/>
              <a:t>sets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disjoint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tuples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cover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elements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set.</a:t>
            </a:r>
          </a:p>
          <a:p>
            <a:endParaRPr lang="en-US" altLang="zh-CN" dirty="0"/>
          </a:p>
          <a:p>
            <a:r>
              <a:rPr lang="en-US" altLang="zh-CN" dirty="0"/>
              <a:t>This matching can also be represented as 2 permutations. </a:t>
            </a:r>
          </a:p>
          <a:p>
            <a:endParaRPr lang="en-US" altLang="zh-CN" dirty="0"/>
          </a:p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3-tuple has a potential \psi.</a:t>
            </a:r>
            <a:r>
              <a:rPr lang="zh-CN" altLang="en-US" baseline="0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highest</a:t>
            </a:r>
            <a:r>
              <a:rPr lang="zh-CN" altLang="en-US" dirty="0"/>
              <a:t> </a:t>
            </a:r>
            <a:r>
              <a:rPr lang="en-US" altLang="zh-CN" dirty="0"/>
              <a:t>total potential. </a:t>
            </a:r>
          </a:p>
          <a:p>
            <a:endParaRPr lang="en-US" altLang="zh-CN" dirty="0"/>
          </a:p>
          <a:p>
            <a:r>
              <a:rPr lang="en-US" altLang="zh-CN" dirty="0"/>
              <a:t>Comparing</a:t>
            </a:r>
            <a:r>
              <a:rPr lang="zh-CN" altLang="en-US" baseline="0" dirty="0"/>
              <a:t> </a:t>
            </a:r>
            <a:r>
              <a:rPr lang="en-US" altLang="zh-CN" dirty="0"/>
              <a:t>with bipartite matching, the non-weighted version of the 3D matching has been proved to be NP-hard. </a:t>
            </a:r>
          </a:p>
          <a:p>
            <a:endParaRPr lang="en-US" altLang="zh-CN" dirty="0"/>
          </a:p>
          <a:p>
            <a:r>
              <a:rPr lang="en-US" altLang="zh-CN" dirty="0"/>
              <a:t>And in our learning task, we will be given training samples with</a:t>
            </a:r>
            <a:r>
              <a:rPr lang="zh-CN" altLang="en-US" dirty="0"/>
              <a:t> </a:t>
            </a:r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truth</a:t>
            </a:r>
            <a:r>
              <a:rPr lang="zh-CN" altLang="en-US" dirty="0"/>
              <a:t> </a:t>
            </a:r>
            <a:r>
              <a:rPr lang="en-US" altLang="zh-CN" dirty="0"/>
              <a:t>maximum matchings, and we need to learn the appropriate potentials.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06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09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several</a:t>
            </a:r>
            <a:r>
              <a:rPr lang="zh-CN" altLang="en-US" dirty="0"/>
              <a:t> </a:t>
            </a:r>
            <a:r>
              <a:rPr lang="en-US" dirty="0"/>
              <a:t>approaches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it. 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level.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task,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predictor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potentials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compatible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data,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non-continuous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non-convex.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his</a:t>
            </a:r>
            <a:r>
              <a:rPr lang="zh-CN" altLang="en-US" dirty="0"/>
              <a:t> </a:t>
            </a:r>
            <a:r>
              <a:rPr lang="en-US" altLang="zh-CN" dirty="0"/>
              <a:t>challenge,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predictor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desiderata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properties.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efficiency,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cast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runtime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polynomial.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consistency,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close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distribution,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predictor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minimize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converge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23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main approaches for bipartite matching that has been studied. </a:t>
            </a:r>
          </a:p>
          <a:p>
            <a:r>
              <a:rPr lang="en-US" dirty="0"/>
              <a:t>Exponential family random field approach and maximum margin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5D4D3-0765-422D-93CA-E698D38659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49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8375E46-9728-5F4E-9EFB-BC033E034C09}" type="datetime1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0F2A647-71D5-4304-8070-CBC681FF56E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722198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4C17D-7694-EF4E-8831-CC546640973A}" type="datetime1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96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42229-D329-C447-901F-9CA54C2B1B18}" type="datetime1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452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1DD0-3669-D741-95D1-C3383C17DF15}" type="datetime1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2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74AC63A-C888-0544-9389-FA6A75882103}" type="datetime1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0F2A647-71D5-4304-8070-CBC681FF56E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226617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9CDE4-26B9-ED41-8F01-984692B95F1D}" type="datetime1">
              <a:rPr lang="en-US" smtClean="0"/>
              <a:t>12/21/21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42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92D84-A156-1546-9EB1-741C7F315194}" type="datetime1">
              <a:rPr lang="en-US" smtClean="0"/>
              <a:t>12/21/21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808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A076A-00F5-3C45-9AEA-7E8727F57400}" type="datetime1">
              <a:rPr lang="en-US" smtClean="0"/>
              <a:t>12/21/21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02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0788-61E2-564A-861D-AB04E1AF4D24}" type="datetime1">
              <a:rPr lang="en-US" smtClean="0"/>
              <a:t>12/21/21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7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46F17A6D-785B-964F-AA42-B77575E14024}" type="datetime1">
              <a:rPr lang="en-US" smtClean="0"/>
              <a:t>12/21/21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C0F2A647-71D5-4304-8070-CBC681FF56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11309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7F17FE8-4DBE-4944-A448-1C52514BCF64}" type="datetime1">
              <a:rPr lang="en-US" smtClean="0"/>
              <a:t>12/21/21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C0F2A647-71D5-4304-8070-CBC681FF5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0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CBEE436-BBD1-D747-800F-873A809BE997}" type="datetime1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0F2A647-71D5-4304-8070-CBC681FF56E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596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2" r:id="rId1"/>
    <p:sldLayoutId id="2147484733" r:id="rId2"/>
    <p:sldLayoutId id="2147484734" r:id="rId3"/>
    <p:sldLayoutId id="2147484735" r:id="rId4"/>
    <p:sldLayoutId id="2147484736" r:id="rId5"/>
    <p:sldLayoutId id="2147484737" r:id="rId6"/>
    <p:sldLayoutId id="2147484738" r:id="rId7"/>
    <p:sldLayoutId id="2147484739" r:id="rId8"/>
    <p:sldLayoutId id="2147484740" r:id="rId9"/>
    <p:sldLayoutId id="2147484741" r:id="rId10"/>
    <p:sldLayoutId id="2147484742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pos="1056" userDrawn="1">
          <p15:clr>
            <a:srgbClr val="F26B43"/>
          </p15:clr>
        </p15:guide>
        <p15:guide id="8" pos="9600" userDrawn="1">
          <p15:clr>
            <a:srgbClr val="F26B43"/>
          </p15:clr>
        </p15:guide>
        <p15:guide id="9" pos="792" userDrawn="1">
          <p15:clr>
            <a:srgbClr val="F26B43"/>
          </p15:clr>
        </p15:guide>
        <p15:guide id="10" pos="7200" userDrawn="1">
          <p15:clr>
            <a:srgbClr val="F26B43"/>
          </p15:clr>
        </p15:guide>
        <p15:guide id="11" orient="horz" pos="4008" userDrawn="1">
          <p15:clr>
            <a:srgbClr val="F26B43"/>
          </p15:clr>
        </p15:guide>
        <p15:guide id="12" orient="horz" pos="1440" userDrawn="1">
          <p15:clr>
            <a:srgbClr val="F26B43"/>
          </p15:clr>
        </p15:guide>
        <p15:guide id="13" orient="horz" pos="3720" userDrawn="1">
          <p15:clr>
            <a:srgbClr val="F26B43"/>
          </p15:clr>
        </p15:guide>
        <p15:guide id="14" orient="horz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emf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8.emf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em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tiff"/><Relationship Id="rId5" Type="http://schemas.openxmlformats.org/officeDocument/2006/relationships/image" Target="../media/image55.png"/><Relationship Id="rId4" Type="http://schemas.openxmlformats.org/officeDocument/2006/relationships/image" Target="../media/image4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emf"/><Relationship Id="rId5" Type="http://schemas.openxmlformats.org/officeDocument/2006/relationships/image" Target="../media/image92.png"/><Relationship Id="rId4" Type="http://schemas.openxmlformats.org/officeDocument/2006/relationships/image" Target="../media/image4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5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54.emf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65.emf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emf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7" Type="http://schemas.openxmlformats.org/officeDocument/2006/relationships/image" Target="../media/image7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7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11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78.emf"/><Relationship Id="rId4" Type="http://schemas.openxmlformats.org/officeDocument/2006/relationships/image" Target="../media/image13.png"/><Relationship Id="rId9" Type="http://schemas.openxmlformats.org/officeDocument/2006/relationships/image" Target="../media/image7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86.emf"/><Relationship Id="rId4" Type="http://schemas.openxmlformats.org/officeDocument/2006/relationships/image" Target="../media/image1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emf"/><Relationship Id="rId5" Type="http://schemas.openxmlformats.org/officeDocument/2006/relationships/image" Target="../media/image131.png"/><Relationship Id="rId4" Type="http://schemas.openxmlformats.org/officeDocument/2006/relationships/image" Target="../media/image8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5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7.emf"/><Relationship Id="rId3" Type="http://schemas.openxmlformats.org/officeDocument/2006/relationships/image" Target="../media/image110.png"/><Relationship Id="rId7" Type="http://schemas.openxmlformats.org/officeDocument/2006/relationships/image" Target="../media/image11.emf"/><Relationship Id="rId12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130.png"/><Relationship Id="rId10" Type="http://schemas.openxmlformats.org/officeDocument/2006/relationships/image" Target="../media/image14.emf"/><Relationship Id="rId4" Type="http://schemas.openxmlformats.org/officeDocument/2006/relationships/image" Target="../media/image12.png"/><Relationship Id="rId9" Type="http://schemas.openxmlformats.org/officeDocument/2006/relationships/image" Target="../media/image13.emf"/><Relationship Id="rId1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DA365-B29C-4AB4-8AEF-DACE6C270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379" y="536448"/>
            <a:ext cx="4618234" cy="3066102"/>
          </a:xfrm>
        </p:spPr>
        <p:txBody>
          <a:bodyPr>
            <a:noAutofit/>
          </a:bodyPr>
          <a:lstStyle/>
          <a:p>
            <a:r>
              <a:rPr lang="en-US" sz="4000" dirty="0"/>
              <a:t>Adversarial Learning for Intractable Problems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FE4457-E7E5-405C-9459-915FC3DBA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378" y="3840099"/>
            <a:ext cx="4812629" cy="559621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Wei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Xing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83CC25F-7A63-4EF9-A78B-DC9736633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37"/>
          <a:stretch/>
        </p:blipFill>
        <p:spPr>
          <a:xfrm>
            <a:off x="8573784" y="91936"/>
            <a:ext cx="2037709" cy="59436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DCEDBD-2666-4862-9990-B90A8DC3AF49}"/>
              </a:ext>
            </a:extLst>
          </p:cNvPr>
          <p:cNvSpPr txBox="1">
            <a:spLocks/>
          </p:cNvSpPr>
          <p:nvPr/>
        </p:nvSpPr>
        <p:spPr>
          <a:xfrm>
            <a:off x="2109379" y="6046343"/>
            <a:ext cx="3714108" cy="519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7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7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7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7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75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75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58605-F448-7C43-87BE-58BB110DF19A}"/>
              </a:ext>
            </a:extLst>
          </p:cNvPr>
          <p:cNvSpPr txBox="1"/>
          <p:nvPr/>
        </p:nvSpPr>
        <p:spPr>
          <a:xfrm>
            <a:off x="2109377" y="4627814"/>
            <a:ext cx="373666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mittee:</a:t>
            </a: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Brian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Ziebart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Chair and Advisor</a:t>
            </a: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Cornelia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Caragea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Xinhua Zhang</a:t>
            </a: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Tanya Berger-Wolf </a:t>
            </a: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Thorsten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Joachims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Cornell University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9682C46-5C75-734D-8582-F5DC554AC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C87B8A-1DE0-DD42-BB71-CD5F4B99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9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90223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Exponential Family Random Field Approach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266D43F-7E2F-48F7-BB60-B50EF632BE64}"/>
              </a:ext>
            </a:extLst>
          </p:cNvPr>
          <p:cNvSpPr/>
          <p:nvPr/>
        </p:nvSpPr>
        <p:spPr>
          <a:xfrm>
            <a:off x="3008014" y="3431840"/>
            <a:ext cx="26441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Consistent?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B37C2BF-D605-486A-8163-5C1BB7009309}"/>
              </a:ext>
            </a:extLst>
          </p:cNvPr>
          <p:cNvSpPr/>
          <p:nvPr/>
        </p:nvSpPr>
        <p:spPr>
          <a:xfrm>
            <a:off x="3061779" y="4851357"/>
            <a:ext cx="16273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Efficient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DD5A01-2B82-4770-AA6F-505400C3809E}"/>
              </a:ext>
            </a:extLst>
          </p:cNvPr>
          <p:cNvSpPr/>
          <p:nvPr/>
        </p:nvSpPr>
        <p:spPr>
          <a:xfrm>
            <a:off x="2437554" y="66005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Petterson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et. al., 2009; 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Volkovs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&amp;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Zemel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2012)</a:t>
            </a:r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493326-89C8-4963-BAAA-691654F18100}"/>
              </a:ext>
            </a:extLst>
          </p:cNvPr>
          <p:cNvSpPr/>
          <p:nvPr/>
        </p:nvSpPr>
        <p:spPr>
          <a:xfrm>
            <a:off x="2437554" y="1201420"/>
            <a:ext cx="43074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Probabilistic model: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54D6D91-E9C8-48BE-A083-1752D63CEC2F}"/>
                  </a:ext>
                </a:extLst>
              </p:cNvPr>
              <p:cNvSpPr/>
              <p:nvPr/>
            </p:nvSpPr>
            <p:spPr>
              <a:xfrm>
                <a:off x="4226491" y="5459052"/>
                <a:ext cx="6499343" cy="394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F6FC6"/>
                    </a:solidFill>
                  </a:rPr>
                  <a:t>normalization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involves </a:t>
                </a:r>
                <a:r>
                  <a:rPr lang="en-US" dirty="0">
                    <a:solidFill>
                      <a:srgbClr val="00B050"/>
                    </a:solidFill>
                  </a:rPr>
                  <a:t>matrix permanent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computation</a:t>
                </a: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54D6D91-E9C8-48BE-A083-1752D63CEC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491" y="5459052"/>
                <a:ext cx="6499343" cy="394082"/>
              </a:xfrm>
              <a:prstGeom prst="rect">
                <a:avLst/>
              </a:prstGeom>
              <a:blipFill>
                <a:blip r:embed="rId3"/>
                <a:stretch>
                  <a:fillRect l="-780" t="-625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1" descr="Smiling Face with Solid Fill">
            <a:extLst>
              <a:ext uri="{FF2B5EF4-FFF2-40B4-BE49-F238E27FC236}">
                <a16:creationId xmlns:a16="http://schemas.microsoft.com/office/drawing/2014/main" id="{0BEE7D69-27A5-4916-BB7B-8607EF4DB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2090" y="3830818"/>
            <a:ext cx="914400" cy="914400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1248408E-9369-4C4B-9737-1D6BAD239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64065" y="3498473"/>
            <a:ext cx="389954" cy="389954"/>
          </a:xfrm>
          <a:prstGeom prst="rect">
            <a:avLst/>
          </a:prstGeom>
        </p:spPr>
      </p:pic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A8FC8915-15BC-4BDC-9F30-44C170169C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64065" y="4917990"/>
            <a:ext cx="389954" cy="389954"/>
          </a:xfrm>
          <a:prstGeom prst="rect">
            <a:avLst/>
          </a:prstGeom>
        </p:spPr>
      </p:pic>
      <p:pic>
        <p:nvPicPr>
          <p:cNvPr id="21" name="Graphic 20" descr="Sad Face with Solid Fill">
            <a:extLst>
              <a:ext uri="{FF2B5EF4-FFF2-40B4-BE49-F238E27FC236}">
                <a16:creationId xmlns:a16="http://schemas.microsoft.com/office/drawing/2014/main" id="{A8755C24-FD61-4A50-8D0D-088E8F50C0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12090" y="5306227"/>
            <a:ext cx="914400" cy="9144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DDAC8F5B-7AB9-42E0-B277-88FADA90C5B6}"/>
              </a:ext>
            </a:extLst>
          </p:cNvPr>
          <p:cNvSpPr/>
          <p:nvPr/>
        </p:nvSpPr>
        <p:spPr>
          <a:xfrm>
            <a:off x="9148402" y="1876861"/>
            <a:ext cx="15031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#P-hard 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(Valiant, 1979)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2D4EC4-1996-4F5D-BF35-B45AD379AC81}"/>
              </a:ext>
            </a:extLst>
          </p:cNvPr>
          <p:cNvSpPr/>
          <p:nvPr/>
        </p:nvSpPr>
        <p:spPr>
          <a:xfrm>
            <a:off x="7396426" y="2436757"/>
            <a:ext cx="1158915" cy="384088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BC5B92B-41B7-47BA-9922-2D36353E8891}"/>
              </a:ext>
            </a:extLst>
          </p:cNvPr>
          <p:cNvCxnSpPr>
            <a:cxnSpLocks/>
          </p:cNvCxnSpPr>
          <p:nvPr/>
        </p:nvCxnSpPr>
        <p:spPr>
          <a:xfrm flipV="1">
            <a:off x="8555341" y="2213279"/>
            <a:ext cx="765340" cy="41552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3DE4688-81A9-4029-B47E-DAF2DFB4CE17}"/>
                  </a:ext>
                </a:extLst>
              </p:cNvPr>
              <p:cNvSpPr/>
              <p:nvPr/>
            </p:nvSpPr>
            <p:spPr>
              <a:xfrm>
                <a:off x="4226491" y="5760987"/>
                <a:ext cx="44189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impractical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even for modestly-size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3DE4688-81A9-4029-B47E-DAF2DFB4CE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491" y="5760987"/>
                <a:ext cx="4418967" cy="369332"/>
              </a:xfrm>
              <a:prstGeom prst="rect">
                <a:avLst/>
              </a:prstGeom>
              <a:blipFill>
                <a:blip r:embed="rId12"/>
                <a:stretch>
                  <a:fillRect l="-1146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B415E7AD-754E-4145-989C-9E238F8FE6B5}"/>
              </a:ext>
            </a:extLst>
          </p:cNvPr>
          <p:cNvSpPr/>
          <p:nvPr/>
        </p:nvSpPr>
        <p:spPr>
          <a:xfrm>
            <a:off x="4226490" y="4106804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produce </a:t>
            </a:r>
            <a:r>
              <a:rPr lang="en-US" dirty="0">
                <a:solidFill>
                  <a:srgbClr val="0F6FC6"/>
                </a:solidFill>
              </a:rPr>
              <a:t>Bayes optimal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prediction in an </a:t>
            </a:r>
            <a:r>
              <a:rPr lang="en-US" dirty="0">
                <a:solidFill>
                  <a:srgbClr val="00B050"/>
                </a:solidFill>
              </a:rPr>
              <a:t>ideal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condition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28054-6C2E-0A4D-AD15-4CDB24E6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Hard Learning Problems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D5BAA-8D1C-964B-8A6C-26A96BCD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C80D73-28B3-6246-88A3-101B271F86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89084" y="1235233"/>
            <a:ext cx="4191000" cy="647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BACB-A511-5E43-B9EB-62CC1259041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8865" y="2313907"/>
            <a:ext cx="3232130" cy="106633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05FC822-B72A-BA46-9BB1-BC4BE99BFC4B}"/>
              </a:ext>
            </a:extLst>
          </p:cNvPr>
          <p:cNvSpPr/>
          <p:nvPr/>
        </p:nvSpPr>
        <p:spPr>
          <a:xfrm>
            <a:off x="2471232" y="2335111"/>
            <a:ext cx="43074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C000"/>
                </a:solidFill>
              </a:rPr>
              <a:t>For</a:t>
            </a:r>
            <a:r>
              <a:rPr lang="zh-CN" altLang="en-US" sz="2000" dirty="0">
                <a:solidFill>
                  <a:srgbClr val="FFC000"/>
                </a:solidFill>
              </a:rPr>
              <a:t> </a:t>
            </a:r>
            <a:r>
              <a:rPr lang="en-US" altLang="zh-CN" sz="2000" dirty="0">
                <a:solidFill>
                  <a:srgbClr val="FFC000"/>
                </a:solidFill>
              </a:rPr>
              <a:t>bipartite</a:t>
            </a:r>
            <a:r>
              <a:rPr lang="zh-CN" altLang="en-US" sz="2000" dirty="0">
                <a:solidFill>
                  <a:srgbClr val="FFC000"/>
                </a:solidFill>
              </a:rPr>
              <a:t> </a:t>
            </a:r>
            <a:r>
              <a:rPr lang="en-US" altLang="zh-CN" sz="2000" dirty="0">
                <a:solidFill>
                  <a:srgbClr val="FFC000"/>
                </a:solidFill>
              </a:rPr>
              <a:t>matching:</a:t>
            </a:r>
            <a:endParaRPr lang="en-US" sz="2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24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68" grpId="0"/>
      <p:bldP spid="42" grpId="0"/>
      <p:bldP spid="53" grpId="0"/>
      <p:bldP spid="23" grpId="0" animBg="1"/>
      <p:bldP spid="59" grpId="0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78270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Maximum Margin Approach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266D43F-7E2F-48F7-BB60-B50EF632BE64}"/>
              </a:ext>
            </a:extLst>
          </p:cNvPr>
          <p:cNvSpPr/>
          <p:nvPr/>
        </p:nvSpPr>
        <p:spPr>
          <a:xfrm>
            <a:off x="3008014" y="2996169"/>
            <a:ext cx="26441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Efficient?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B37C2BF-D605-486A-8163-5C1BB7009309}"/>
              </a:ext>
            </a:extLst>
          </p:cNvPr>
          <p:cNvSpPr/>
          <p:nvPr/>
        </p:nvSpPr>
        <p:spPr>
          <a:xfrm>
            <a:off x="3061783" y="4650811"/>
            <a:ext cx="20553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Consistent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DD5A01-2B82-4770-AA6F-505400C3809E}"/>
              </a:ext>
            </a:extLst>
          </p:cNvPr>
          <p:cNvSpPr/>
          <p:nvPr/>
        </p:nvSpPr>
        <p:spPr>
          <a:xfrm>
            <a:off x="2437554" y="66005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Tsochantaridis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et. al., 2005)</a:t>
            </a:r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493326-89C8-4963-BAAA-691654F18100}"/>
              </a:ext>
            </a:extLst>
          </p:cNvPr>
          <p:cNvSpPr/>
          <p:nvPr/>
        </p:nvSpPr>
        <p:spPr>
          <a:xfrm>
            <a:off x="2437554" y="1181902"/>
            <a:ext cx="43074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Max-margin model: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4D6D91-E9C8-48BE-A083-1752D63CEC2F}"/>
              </a:ext>
            </a:extLst>
          </p:cNvPr>
          <p:cNvSpPr/>
          <p:nvPr/>
        </p:nvSpPr>
        <p:spPr>
          <a:xfrm>
            <a:off x="3995946" y="5248228"/>
            <a:ext cx="6327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is based on </a:t>
            </a:r>
            <a:r>
              <a:rPr lang="en-US" dirty="0">
                <a:solidFill>
                  <a:srgbClr val="0F6FC6"/>
                </a:solidFill>
              </a:rPr>
              <a:t>Crammer &amp; Singer multiclass SVM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formulation</a:t>
            </a:r>
          </a:p>
        </p:txBody>
      </p:sp>
      <p:pic>
        <p:nvPicPr>
          <p:cNvPr id="12" name="Graphic 11" descr="Smiling Face with Solid Fill">
            <a:extLst>
              <a:ext uri="{FF2B5EF4-FFF2-40B4-BE49-F238E27FC236}">
                <a16:creationId xmlns:a16="http://schemas.microsoft.com/office/drawing/2014/main" id="{0BEE7D69-27A5-4916-BB7B-8607EF4DB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6956" y="3395147"/>
            <a:ext cx="914400" cy="914400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1248408E-9369-4C4B-9737-1D6BAD2392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64065" y="3062802"/>
            <a:ext cx="389954" cy="389954"/>
          </a:xfrm>
          <a:prstGeom prst="rect">
            <a:avLst/>
          </a:prstGeom>
        </p:spPr>
      </p:pic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A8FC8915-15BC-4BDC-9F30-44C170169C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64065" y="4717444"/>
            <a:ext cx="389954" cy="389954"/>
          </a:xfrm>
          <a:prstGeom prst="rect">
            <a:avLst/>
          </a:prstGeom>
        </p:spPr>
      </p:pic>
      <p:pic>
        <p:nvPicPr>
          <p:cNvPr id="21" name="Graphic 20" descr="Sad Face with Solid Fill">
            <a:extLst>
              <a:ext uri="{FF2B5EF4-FFF2-40B4-BE49-F238E27FC236}">
                <a16:creationId xmlns:a16="http://schemas.microsoft.com/office/drawing/2014/main" id="{A8755C24-FD61-4A50-8D0D-088E8F50C0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96956" y="5105681"/>
            <a:ext cx="914400" cy="9144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3DE4688-81A9-4029-B47E-DAF2DFB4CE17}"/>
              </a:ext>
            </a:extLst>
          </p:cNvPr>
          <p:cNvSpPr/>
          <p:nvPr/>
        </p:nvSpPr>
        <p:spPr>
          <a:xfrm>
            <a:off x="3995945" y="5550167"/>
            <a:ext cx="6872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is </a:t>
            </a:r>
            <a:r>
              <a:rPr lang="en-US" dirty="0">
                <a:solidFill>
                  <a:srgbClr val="0F6FC6"/>
                </a:solidFill>
              </a:rPr>
              <a:t>not consistent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distributions with </a:t>
            </a:r>
            <a:r>
              <a:rPr lang="en-US" dirty="0">
                <a:solidFill>
                  <a:srgbClr val="00B050"/>
                </a:solidFill>
              </a:rPr>
              <a:t>no majority label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(Liu, 2007)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03C3CA-2B5D-4FDC-80CF-354C050E431F}"/>
              </a:ext>
            </a:extLst>
          </p:cNvPr>
          <p:cNvSpPr/>
          <p:nvPr/>
        </p:nvSpPr>
        <p:spPr>
          <a:xfrm>
            <a:off x="4011360" y="3513304"/>
            <a:ext cx="68146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F6FC6"/>
                </a:solidFill>
              </a:rPr>
              <a:t>polynomial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algorithm for computing </a:t>
            </a:r>
            <a:r>
              <a:rPr lang="en-US" dirty="0">
                <a:solidFill>
                  <a:srgbClr val="00B050"/>
                </a:solidFill>
              </a:rPr>
              <a:t>maximum violated constraint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(Hungarian algorithm)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A25F89D-67F2-4251-B654-00A94F211F57}"/>
              </a:ext>
            </a:extLst>
          </p:cNvPr>
          <p:cNvCxnSpPr>
            <a:cxnSpLocks/>
          </p:cNvCxnSpPr>
          <p:nvPr/>
        </p:nvCxnSpPr>
        <p:spPr>
          <a:xfrm>
            <a:off x="4330081" y="2703501"/>
            <a:ext cx="4174709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0E80D24-B7AB-4600-A29E-0BEF2F03BBA3}"/>
              </a:ext>
            </a:extLst>
          </p:cNvPr>
          <p:cNvSpPr/>
          <p:nvPr/>
        </p:nvSpPr>
        <p:spPr>
          <a:xfrm>
            <a:off x="4860763" y="2702427"/>
            <a:ext cx="32960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solved using constraint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B9136-AACA-E34B-A62C-ED0DFC8F2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Hard Learning Problems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9268D-AE34-C44F-81B9-98675374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E94EA9-A894-E044-BF41-E49549EA0D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21718" y="1640192"/>
            <a:ext cx="4583072" cy="103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7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68" grpId="0"/>
      <p:bldP spid="42" grpId="0"/>
      <p:bldP spid="59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9" y="190223"/>
            <a:ext cx="639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Outline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1380711" y="544374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660AE0-29B4-8540-9D10-4B770456929C}"/>
              </a:ext>
            </a:extLst>
          </p:cNvPr>
          <p:cNvSpPr txBox="1"/>
          <p:nvPr/>
        </p:nvSpPr>
        <p:spPr>
          <a:xfrm>
            <a:off x="2576320" y="1104095"/>
            <a:ext cx="603428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Hard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Problems</a:t>
            </a:r>
          </a:p>
          <a:p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Adversarial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Learning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General</a:t>
            </a:r>
          </a:p>
          <a:p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Adversarial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Multi-class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Classification</a:t>
            </a:r>
          </a:p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Adversarial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Dimensional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Matching</a:t>
            </a:r>
          </a:p>
          <a:p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Future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Works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8E1B21-59BF-BB40-AF5C-2C85C57DE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14367-454F-9245-88EF-CE8111B0B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30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8D1E3F4-74EE-F343-9511-E45CDC367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931" y="2066442"/>
            <a:ext cx="6516907" cy="10384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365286-854C-5A47-B409-CEF79A847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755" y="2048154"/>
            <a:ext cx="6603608" cy="60812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90223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Adversarial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Cost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Sensitive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Classification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493326-89C8-4963-BAAA-691654F18100}"/>
              </a:ext>
            </a:extLst>
          </p:cNvPr>
          <p:cNvSpPr/>
          <p:nvPr/>
        </p:nvSpPr>
        <p:spPr>
          <a:xfrm>
            <a:off x="2437554" y="3639064"/>
            <a:ext cx="17625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Predictor: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1A49E7D-B667-4656-A39C-6FBDAB903C34}"/>
                  </a:ext>
                </a:extLst>
              </p:cNvPr>
              <p:cNvSpPr/>
              <p:nvPr/>
            </p:nvSpPr>
            <p:spPr>
              <a:xfrm>
                <a:off x="2750031" y="3998625"/>
                <a:ext cx="6782441" cy="8604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makes a probabilistic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16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</a:t>
                </a:r>
              </a:p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aims to minimize the loss</a:t>
                </a:r>
              </a:p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is pitted against an adversary instead of the empirical distribution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1A49E7D-B667-4656-A39C-6FBDAB903C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031" y="3998625"/>
                <a:ext cx="6782441" cy="860492"/>
              </a:xfrm>
              <a:prstGeom prst="rect">
                <a:avLst/>
              </a:prstGeom>
              <a:blipFill>
                <a:blip r:embed="rId5"/>
                <a:stretch>
                  <a:fillRect l="-374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01FCFA1-3945-46DD-ACD1-474B26D1C727}"/>
              </a:ext>
            </a:extLst>
          </p:cNvPr>
          <p:cNvSpPr/>
          <p:nvPr/>
        </p:nvSpPr>
        <p:spPr>
          <a:xfrm>
            <a:off x="2437554" y="1273897"/>
            <a:ext cx="663281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Seek a predictor that robustly minimizes </a:t>
            </a:r>
            <a:r>
              <a:rPr lang="en-US" altLang="zh-CN" sz="2000" dirty="0">
                <a:solidFill>
                  <a:srgbClr val="7030A0"/>
                </a:solidFill>
              </a:rPr>
              <a:t>the</a:t>
            </a:r>
            <a:r>
              <a:rPr lang="en-US" sz="2000" dirty="0">
                <a:solidFill>
                  <a:srgbClr val="7030A0"/>
                </a:solidFill>
              </a:rPr>
              <a:t> loss </a:t>
            </a:r>
          </a:p>
          <a:p>
            <a:r>
              <a:rPr lang="en-US" dirty="0">
                <a:solidFill>
                  <a:srgbClr val="00B050"/>
                </a:solidFill>
              </a:rPr>
              <a:t>         against the worst-case mixture probability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36A2C4-C586-4897-84A1-C58977287287}"/>
              </a:ext>
            </a:extLst>
          </p:cNvPr>
          <p:cNvSpPr/>
          <p:nvPr/>
        </p:nvSpPr>
        <p:spPr>
          <a:xfrm>
            <a:off x="2437554" y="4895404"/>
            <a:ext cx="17625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Adversary: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4C51653-9ACF-408C-8BB5-21656E3EF1A5}"/>
                  </a:ext>
                </a:extLst>
              </p:cNvPr>
              <p:cNvSpPr/>
              <p:nvPr/>
            </p:nvSpPr>
            <p:spPr>
              <a:xfrm>
                <a:off x="2750030" y="5254965"/>
                <a:ext cx="7393988" cy="11134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makes a probabilistic prediction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16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̌"/>
                        <m:ctrlPr>
                          <a:rPr lang="en-US" sz="1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</a:t>
                </a:r>
              </a:p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aims to maximize the loss</a:t>
                </a:r>
              </a:p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constrained to select probability that match the statistics of empirical distribution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</a:t>
                </a:r>
              </a:p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via moment matching on the features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4C51653-9ACF-408C-8BB5-21656E3EF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030" y="5254965"/>
                <a:ext cx="7393988" cy="1113446"/>
              </a:xfrm>
              <a:prstGeom prst="rect">
                <a:avLst/>
              </a:prstGeom>
              <a:blipFill>
                <a:blip r:embed="rId6"/>
                <a:stretch>
                  <a:fillRect l="-343"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855BA41-AF5F-4087-86EF-675E14AB9AE9}"/>
              </a:ext>
            </a:extLst>
          </p:cNvPr>
          <p:cNvSpPr/>
          <p:nvPr/>
        </p:nvSpPr>
        <p:spPr>
          <a:xfrm>
            <a:off x="3118253" y="2092279"/>
            <a:ext cx="847388" cy="60812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6D2795-B9D2-44AB-BF70-03744943A033}"/>
              </a:ext>
            </a:extLst>
          </p:cNvPr>
          <p:cNvSpPr/>
          <p:nvPr/>
        </p:nvSpPr>
        <p:spPr>
          <a:xfrm>
            <a:off x="5994109" y="2024754"/>
            <a:ext cx="446450" cy="58455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5FF810-66DA-4436-B925-C03C82A8642C}"/>
              </a:ext>
            </a:extLst>
          </p:cNvPr>
          <p:cNvSpPr/>
          <p:nvPr/>
        </p:nvSpPr>
        <p:spPr>
          <a:xfrm>
            <a:off x="3965642" y="2095350"/>
            <a:ext cx="1162950" cy="60505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B48AA4-F274-4C7F-874E-5FFC842FAFAD}"/>
              </a:ext>
            </a:extLst>
          </p:cNvPr>
          <p:cNvSpPr/>
          <p:nvPr/>
        </p:nvSpPr>
        <p:spPr>
          <a:xfrm>
            <a:off x="6685108" y="2030149"/>
            <a:ext cx="446450" cy="58455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4D94A9-9BD9-456B-B98D-5CA78FCD4BFA}"/>
              </a:ext>
            </a:extLst>
          </p:cNvPr>
          <p:cNvSpPr/>
          <p:nvPr/>
        </p:nvSpPr>
        <p:spPr>
          <a:xfrm>
            <a:off x="5026724" y="2829851"/>
            <a:ext cx="724719" cy="34788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82D763-E12A-4EB7-BD8F-505544305942}"/>
              </a:ext>
            </a:extLst>
          </p:cNvPr>
          <p:cNvSpPr/>
          <p:nvPr/>
        </p:nvSpPr>
        <p:spPr>
          <a:xfrm>
            <a:off x="5789359" y="2683265"/>
            <a:ext cx="1041521" cy="4532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83CF0-72A2-E04D-82BD-29CEB5593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Structure Learning Approaches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7D239-3419-9C4F-8808-67806BC2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6A1C8D0-BF88-8E45-A7BD-4ECBE4DD0581}"/>
                  </a:ext>
                </a:extLst>
              </p:cNvPr>
              <p:cNvSpPr/>
              <p:nvPr/>
            </p:nvSpPr>
            <p:spPr>
              <a:xfrm>
                <a:off x="3037976" y="3268905"/>
                <a:ext cx="7658946" cy="378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altLang="zh-CN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C000"/>
                    </a:solidFill>
                  </a:rPr>
                  <a:t>are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C000"/>
                    </a:solidFill>
                  </a:rPr>
                  <a:t>the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C000"/>
                    </a:solidFill>
                  </a:rPr>
                  <a:t>vector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C000"/>
                    </a:solidFill>
                  </a:rPr>
                  <a:t>expression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C000"/>
                    </a:solidFill>
                  </a:rPr>
                  <a:t>of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C000"/>
                    </a:solidFill>
                  </a:rPr>
                  <a:t>all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C000"/>
                    </a:solidFill>
                  </a:rPr>
                  <a:t>the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C000"/>
                    </a:solidFill>
                  </a:rPr>
                  <a:t>probabilities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C000"/>
                    </a:solidFill>
                  </a:rPr>
                  <a:t>in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altLang="zh-CN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altLang="zh-CN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C000"/>
                    </a:solidFill>
                  </a:rPr>
                  <a:t>and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altLang="zh-CN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̌"/>
                        <m:ctrlPr>
                          <a:rPr lang="en-US" altLang="zh-CN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altLang="zh-CN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6A1C8D0-BF88-8E45-A7BD-4ECBE4DD0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976" y="3268905"/>
                <a:ext cx="7658946" cy="378309"/>
              </a:xfrm>
              <a:prstGeom prst="rect">
                <a:avLst/>
              </a:prstGeom>
              <a:blipFill>
                <a:blip r:embed="rId7"/>
                <a:stretch>
                  <a:fillRect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AD42B949-3E9C-C540-8B63-F0FC19EFBD27}"/>
              </a:ext>
            </a:extLst>
          </p:cNvPr>
          <p:cNvSpPr/>
          <p:nvPr/>
        </p:nvSpPr>
        <p:spPr>
          <a:xfrm>
            <a:off x="2437554" y="66005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Asif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et. al., 20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5)</a:t>
            </a:r>
            <a:endParaRPr lang="en-US" sz="16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B6F65EC-C4A8-3C48-9A55-76C676E7CC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4308" y="4057926"/>
            <a:ext cx="3577232" cy="202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1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0" grpId="0"/>
      <p:bldP spid="23" grpId="0"/>
      <p:bldP spid="25" grpId="0"/>
      <p:bldP spid="3" grpId="0" animBg="1"/>
      <p:bldP spid="14" grpId="0" animBg="1"/>
      <p:bldP spid="16" grpId="0" animBg="1"/>
      <p:bldP spid="17" grpId="0" animBg="1"/>
      <p:bldP spid="19" grpId="0" animBg="1"/>
      <p:bldP spid="21" grpId="0" animBg="1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9D3356D-C9B7-F640-926A-806A1DB82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554" y="1897554"/>
            <a:ext cx="7658946" cy="68062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5818621-9176-F04B-B9AC-B671C8EFD908}"/>
              </a:ext>
            </a:extLst>
          </p:cNvPr>
          <p:cNvSpPr/>
          <p:nvPr/>
        </p:nvSpPr>
        <p:spPr>
          <a:xfrm>
            <a:off x="4147815" y="1906530"/>
            <a:ext cx="5844324" cy="743997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99"/>
              </a:solidFill>
              <a:highlight>
                <a:srgbClr val="FF9999"/>
              </a:highlight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90223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Adversarial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Cost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Sensitive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Classification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1493326-89C8-4963-BAAA-691654F18100}"/>
                  </a:ext>
                </a:extLst>
              </p:cNvPr>
              <p:cNvSpPr/>
              <p:nvPr/>
            </p:nvSpPr>
            <p:spPr>
              <a:xfrm>
                <a:off x="2437554" y="3136720"/>
                <a:ext cx="599897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Augmented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game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matrix for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classification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1493326-89C8-4963-BAAA-691654F181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554" y="3136720"/>
                <a:ext cx="5998975" cy="369332"/>
              </a:xfrm>
              <a:prstGeom prst="rect">
                <a:avLst/>
              </a:prstGeom>
              <a:blipFill>
                <a:blip r:embed="rId4"/>
                <a:stretch>
                  <a:fillRect l="-1059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01FCFA1-3945-46DD-ACD1-474B26D1C727}"/>
              </a:ext>
            </a:extLst>
          </p:cNvPr>
          <p:cNvSpPr/>
          <p:nvPr/>
        </p:nvSpPr>
        <p:spPr>
          <a:xfrm>
            <a:off x="2437553" y="1172380"/>
            <a:ext cx="66174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F6FC6"/>
                </a:solidFill>
              </a:rPr>
              <a:t>Dual Formulation of the </a:t>
            </a:r>
            <a:r>
              <a:rPr lang="en-US" altLang="zh-CN" sz="2000" dirty="0">
                <a:solidFill>
                  <a:srgbClr val="0F6FC6"/>
                </a:solidFill>
              </a:rPr>
              <a:t>Cost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altLang="zh-CN" sz="2000" dirty="0">
                <a:solidFill>
                  <a:srgbClr val="0F6FC6"/>
                </a:solidFill>
              </a:rPr>
              <a:t>Sensitive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altLang="zh-CN" sz="2000" dirty="0">
                <a:solidFill>
                  <a:srgbClr val="0F6FC6"/>
                </a:solidFill>
              </a:rPr>
              <a:t>Classification</a:t>
            </a:r>
            <a:endParaRPr lang="en-US" sz="2000" dirty="0">
              <a:solidFill>
                <a:srgbClr val="0F6FC6"/>
              </a:solidFill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(methods of Lagrange multipliers, Von Neumann &amp; Sion minimax duality)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04CB8A7-7C06-43A0-A215-3853D05905A2}"/>
                  </a:ext>
                </a:extLst>
              </p:cNvPr>
              <p:cNvSpPr/>
              <p:nvPr/>
            </p:nvSpPr>
            <p:spPr>
              <a:xfrm>
                <a:off x="2750031" y="2659171"/>
                <a:ext cx="561099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is the dual variable for moment matching constraints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04CB8A7-7C06-43A0-A215-3853D05905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031" y="2659171"/>
                <a:ext cx="5610997" cy="584775"/>
              </a:xfrm>
              <a:prstGeom prst="rect">
                <a:avLst/>
              </a:prstGeom>
              <a:blipFill>
                <a:blip r:embed="rId5"/>
                <a:stretch>
                  <a:fillRect l="-452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6391FE2-2BDB-4ACE-B04A-CD387D033E29}"/>
                  </a:ext>
                </a:extLst>
              </p:cNvPr>
              <p:cNvSpPr/>
              <p:nvPr/>
            </p:nvSpPr>
            <p:spPr>
              <a:xfrm>
                <a:off x="9179139" y="962764"/>
                <a:ext cx="1319417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B050"/>
                    </a:solidFill>
                  </a:rPr>
                  <a:t>Lagrangian term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6391FE2-2BDB-4ACE-B04A-CD387D033E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139" y="962764"/>
                <a:ext cx="1319417" cy="707886"/>
              </a:xfrm>
              <a:prstGeom prst="rect">
                <a:avLst/>
              </a:prstGeom>
              <a:blipFill>
                <a:blip r:embed="rId6"/>
                <a:stretch>
                  <a:fillRect l="-4762" t="-5263" r="-4762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4E44ED-6511-4046-9604-89C8119CD93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8577210" y="1316708"/>
            <a:ext cx="601929" cy="523229"/>
          </a:xfrm>
          <a:prstGeom prst="line">
            <a:avLst/>
          </a:pr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2931BCF-1172-4B3A-BF98-5EF8DC9BB9B9}"/>
              </a:ext>
            </a:extLst>
          </p:cNvPr>
          <p:cNvSpPr/>
          <p:nvPr/>
        </p:nvSpPr>
        <p:spPr>
          <a:xfrm>
            <a:off x="7030462" y="1906530"/>
            <a:ext cx="2537717" cy="64174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6C193-EF53-1F46-9E03-BCC51DBA9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9BB168-86A8-554D-84D7-4F6FA1ED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14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90BEB6-64E7-1242-B6CE-7C8305B68C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4830" y="3585564"/>
            <a:ext cx="5580127" cy="141965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E227593-85A6-C541-BC4F-08FA21A00521}"/>
              </a:ext>
            </a:extLst>
          </p:cNvPr>
          <p:cNvSpPr/>
          <p:nvPr/>
        </p:nvSpPr>
        <p:spPr>
          <a:xfrm>
            <a:off x="2362053" y="5316288"/>
            <a:ext cx="83059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Inner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problem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is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a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zero-sum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game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which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can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be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solved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by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linear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programming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381584-C93A-EF48-8B94-5911EBEB3A81}"/>
              </a:ext>
            </a:extLst>
          </p:cNvPr>
          <p:cNvSpPr/>
          <p:nvPr/>
        </p:nvSpPr>
        <p:spPr>
          <a:xfrm>
            <a:off x="2437554" y="66005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Asif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et. al., 20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5541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7" grpId="0"/>
      <p:bldP spid="15" grpId="0"/>
      <p:bldP spid="15" grpId="1"/>
      <p:bldP spid="18" grpId="0" animBg="1"/>
      <p:bldP spid="18" grpId="1" animBg="1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90223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Adversarial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Cost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Sensitive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Classification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1493326-89C8-4963-BAAA-691654F18100}"/>
                  </a:ext>
                </a:extLst>
              </p:cNvPr>
              <p:cNvSpPr/>
              <p:nvPr/>
            </p:nvSpPr>
            <p:spPr>
              <a:xfrm>
                <a:off x="2437554" y="3136720"/>
                <a:ext cx="599897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00B050"/>
                    </a:solidFill>
                  </a:rPr>
                  <a:t>Convex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optimization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for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both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inner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game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problem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and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1493326-89C8-4963-BAAA-691654F181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554" y="3136720"/>
                <a:ext cx="5998975" cy="369332"/>
              </a:xfrm>
              <a:prstGeom prst="rect">
                <a:avLst/>
              </a:prstGeom>
              <a:blipFill>
                <a:blip r:embed="rId3"/>
                <a:stretch>
                  <a:fillRect l="-1059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01FCFA1-3945-46DD-ACD1-474B26D1C727}"/>
              </a:ext>
            </a:extLst>
          </p:cNvPr>
          <p:cNvSpPr/>
          <p:nvPr/>
        </p:nvSpPr>
        <p:spPr>
          <a:xfrm>
            <a:off x="2437553" y="1172380"/>
            <a:ext cx="6617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F6FC6"/>
                </a:solidFill>
              </a:rPr>
              <a:t>Robust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altLang="zh-CN" sz="2000" dirty="0">
                <a:solidFill>
                  <a:srgbClr val="0F6FC6"/>
                </a:solidFill>
              </a:rPr>
              <a:t>loss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altLang="zh-CN" sz="2000" dirty="0">
                <a:solidFill>
                  <a:srgbClr val="0F6FC6"/>
                </a:solidFill>
              </a:rPr>
              <a:t>bound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6C193-EF53-1F46-9E03-BCC51DBA9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9BB168-86A8-554D-84D7-4F6FA1ED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15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381584-C93A-EF48-8B94-5911EBEB3A81}"/>
              </a:ext>
            </a:extLst>
          </p:cNvPr>
          <p:cNvSpPr/>
          <p:nvPr/>
        </p:nvSpPr>
        <p:spPr>
          <a:xfrm>
            <a:off x="2437554" y="66005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Asif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et. al., 20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5)</a:t>
            </a:r>
            <a:endParaRPr lang="en-US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7ED4344-DF52-A648-87E3-74687988D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522" y="1835170"/>
            <a:ext cx="7219950" cy="39767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86C4B25-03D7-2141-9C58-831E65931DAB}"/>
              </a:ext>
            </a:extLst>
          </p:cNvPr>
          <p:cNvGrpSpPr/>
          <p:nvPr/>
        </p:nvGrpSpPr>
        <p:grpSpPr>
          <a:xfrm>
            <a:off x="3005305" y="2232842"/>
            <a:ext cx="3296961" cy="677947"/>
            <a:chOff x="2680509" y="3721523"/>
            <a:chExt cx="3296961" cy="677947"/>
          </a:xfrm>
        </p:grpSpPr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B1B39F78-6046-894E-B1F2-34CD90A18563}"/>
                </a:ext>
              </a:extLst>
            </p:cNvPr>
            <p:cNvSpPr/>
            <p:nvPr/>
          </p:nvSpPr>
          <p:spPr>
            <a:xfrm rot="16200000">
              <a:off x="4157751" y="2244281"/>
              <a:ext cx="342477" cy="329696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6CCCBE0-4C71-5A41-AB02-182AA061DDA2}"/>
                </a:ext>
              </a:extLst>
            </p:cNvPr>
            <p:cNvSpPr txBox="1"/>
            <p:nvPr/>
          </p:nvSpPr>
          <p:spPr>
            <a:xfrm>
              <a:off x="3996267" y="4030138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True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6D418EF-FE3B-8044-AF12-8D4BDA12B190}"/>
              </a:ext>
            </a:extLst>
          </p:cNvPr>
          <p:cNvGrpSpPr/>
          <p:nvPr/>
        </p:nvGrpSpPr>
        <p:grpSpPr>
          <a:xfrm>
            <a:off x="6916511" y="2196663"/>
            <a:ext cx="3296961" cy="677951"/>
            <a:chOff x="6603497" y="3721524"/>
            <a:chExt cx="3296961" cy="677951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A5103331-ACDB-5649-9356-DAD477F05E53}"/>
                </a:ext>
              </a:extLst>
            </p:cNvPr>
            <p:cNvSpPr/>
            <p:nvPr/>
          </p:nvSpPr>
          <p:spPr>
            <a:xfrm rot="16200000">
              <a:off x="8080739" y="2244282"/>
              <a:ext cx="342477" cy="329696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C09813C-9994-6743-8935-F41F8D09E4AF}"/>
                </a:ext>
              </a:extLst>
            </p:cNvPr>
            <p:cNvSpPr txBox="1"/>
            <p:nvPr/>
          </p:nvSpPr>
          <p:spPr>
            <a:xfrm>
              <a:off x="7692496" y="4030143"/>
              <a:ext cx="1118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Adversary</a:t>
              </a:r>
            </a:p>
          </p:txBody>
        </p:sp>
      </p:grp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74CC0FC1-FB19-7147-A732-C181286E758F}"/>
              </a:ext>
            </a:extLst>
          </p:cNvPr>
          <p:cNvCxnSpPr/>
          <p:nvPr/>
        </p:nvCxnSpPr>
        <p:spPr>
          <a:xfrm>
            <a:off x="5746255" y="2232841"/>
            <a:ext cx="959345" cy="641773"/>
          </a:xfrm>
          <a:prstGeom prst="curved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301BAE-A60E-6048-95E0-F363BEA06EFB}"/>
                  </a:ext>
                </a:extLst>
              </p:cNvPr>
              <p:cNvSpPr txBox="1"/>
              <p:nvPr/>
            </p:nvSpPr>
            <p:spPr>
              <a:xfrm>
                <a:off x="6649204" y="2662839"/>
                <a:ext cx="4203908" cy="376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0" i="0" smtClean="0">
                        <a:solidFill>
                          <a:srgbClr val="0F6FC6"/>
                        </a:solidFill>
                        <a:latin typeface="Cambria Math" panose="02040503050406030204" pitchFamily="18" charset="0"/>
                      </a:rPr>
                      <m:t>Element</m:t>
                    </m:r>
                    <m:r>
                      <m:rPr>
                        <m:nor/>
                      </m:rPr>
                      <a:rPr lang="zh-CN" altLang="en-US" b="0" i="0" smtClean="0">
                        <a:solidFill>
                          <a:srgbClr val="0F6FC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solidFill>
                          <a:srgbClr val="0F6FC6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zh-CN" altLang="en-US" b="0" i="0" smtClean="0">
                        <a:solidFill>
                          <a:srgbClr val="0F6FC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rgbClr val="0F6FC6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zh-CN" altLang="en-US" b="0" i="1" smtClean="0">
                        <a:solidFill>
                          <a:srgbClr val="0F6FC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solidFill>
                          <a:srgbClr val="0F6FC6"/>
                        </a:solidFill>
                        <a:latin typeface="Cambria Math" panose="02040503050406030204" pitchFamily="18" charset="0"/>
                      </a:rPr>
                      <m:t>in</m:t>
                    </m:r>
                    <m:r>
                      <a:rPr lang="zh-CN" altLang="en-US" b="0" i="1" smtClean="0">
                        <a:solidFill>
                          <a:srgbClr val="0F6FC6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m:rPr>
                        <m:nor/>
                      </m:rPr>
                      <a:rPr lang="en-US" altLang="zh-CN" i="0" dirty="0" smtClean="0">
                        <a:solidFill>
                          <a:srgbClr val="0F6FC6"/>
                        </a:solidFill>
                        <a:latin typeface="Cambria Math" panose="02040503050406030204" pitchFamily="18" charset="0"/>
                      </a:rPr>
                      <m:t>th</m:t>
                    </m:r>
                    <m:r>
                      <m:rPr>
                        <m:nor/>
                      </m:rPr>
                      <a:rPr lang="zh-CN" altLang="en-US" i="0" dirty="0" smtClean="0">
                        <a:solidFill>
                          <a:srgbClr val="0F6FC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i="0" dirty="0" smtClean="0">
                        <a:solidFill>
                          <a:srgbClr val="0F6FC6"/>
                        </a:solidFill>
                        <a:latin typeface="Cambria Math" panose="02040503050406030204" pitchFamily="18" charset="0"/>
                      </a:rPr>
                      <m:t>row</m:t>
                    </m:r>
                    <m:r>
                      <m:rPr>
                        <m:nor/>
                      </m:rPr>
                      <a:rPr lang="en-US" altLang="zh-CN" i="0" dirty="0" smtClean="0">
                        <a:solidFill>
                          <a:srgbClr val="0F6FC6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zh-CN" altLang="en-US" i="0" dirty="0" smtClean="0">
                        <a:solidFill>
                          <a:srgbClr val="0F6FC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i="0" dirty="0" smtClean="0">
                        <a:solidFill>
                          <a:srgbClr val="0F6FC6"/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zh-CN" altLang="en-US" i="0" dirty="0" smtClean="0">
                        <a:solidFill>
                          <a:srgbClr val="0F6FC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err="1">
                    <a:solidFill>
                      <a:srgbClr val="0F6FC6"/>
                    </a:solidFill>
                  </a:rPr>
                  <a:t>Yth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column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endParaRPr lang="en-US" dirty="0">
                  <a:solidFill>
                    <a:srgbClr val="0F6FC6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301BAE-A60E-6048-95E0-F363BEA06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204" y="2662839"/>
                <a:ext cx="4203908" cy="376770"/>
              </a:xfrm>
              <a:prstGeom prst="rect">
                <a:avLst/>
              </a:prstGeom>
              <a:blipFill>
                <a:blip r:embed="rId5"/>
                <a:stretch>
                  <a:fillRect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2D0B8B3E-7313-2641-B946-D7589E439B73}"/>
              </a:ext>
            </a:extLst>
          </p:cNvPr>
          <p:cNvGrpSpPr/>
          <p:nvPr/>
        </p:nvGrpSpPr>
        <p:grpSpPr>
          <a:xfrm>
            <a:off x="2223995" y="3579893"/>
            <a:ext cx="4375995" cy="2616495"/>
            <a:chOff x="5911334" y="2955370"/>
            <a:chExt cx="5445511" cy="356547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E91EFA4-D63D-4647-A562-9390E83C4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03355" y="2955370"/>
              <a:ext cx="4095250" cy="282430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96EC2C4-A737-BC42-96F4-0DA2DDF3945C}"/>
                </a:ext>
              </a:extLst>
            </p:cNvPr>
            <p:cNvSpPr txBox="1"/>
            <p:nvPr/>
          </p:nvSpPr>
          <p:spPr>
            <a:xfrm>
              <a:off x="6414165" y="6017563"/>
              <a:ext cx="4942680" cy="503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Other</a:t>
              </a:r>
              <a:r>
                <a:rPr lang="zh-CN" altLang="en-US" dirty="0">
                  <a:solidFill>
                    <a:srgbClr val="7030A0"/>
                  </a:solidFill>
                </a:rPr>
                <a:t> </a:t>
              </a:r>
              <a:r>
                <a:rPr lang="en-US" altLang="zh-CN" dirty="0">
                  <a:solidFill>
                    <a:srgbClr val="7030A0"/>
                  </a:solidFill>
                </a:rPr>
                <a:t>ERM</a:t>
              </a:r>
              <a:r>
                <a:rPr lang="zh-CN" altLang="en-US" dirty="0">
                  <a:solidFill>
                    <a:srgbClr val="7030A0"/>
                  </a:solidFill>
                </a:rPr>
                <a:t> </a:t>
              </a:r>
              <a:r>
                <a:rPr lang="en-US" altLang="zh-CN" dirty="0">
                  <a:solidFill>
                    <a:srgbClr val="7030A0"/>
                  </a:solidFill>
                </a:rPr>
                <a:t>Surrogate</a:t>
              </a:r>
              <a:r>
                <a:rPr lang="zh-CN" altLang="en-US" dirty="0">
                  <a:solidFill>
                    <a:srgbClr val="7030A0"/>
                  </a:solidFill>
                </a:rPr>
                <a:t> </a:t>
              </a:r>
              <a:r>
                <a:rPr lang="en-US" altLang="zh-CN" dirty="0">
                  <a:solidFill>
                    <a:srgbClr val="7030A0"/>
                  </a:solidFill>
                </a:rPr>
                <a:t>Loss</a:t>
              </a:r>
              <a:r>
                <a:rPr lang="zh-CN" altLang="en-US" dirty="0">
                  <a:solidFill>
                    <a:srgbClr val="7030A0"/>
                  </a:solidFill>
                </a:rPr>
                <a:t> </a:t>
              </a:r>
              <a:r>
                <a:rPr lang="en-US" altLang="zh-CN" dirty="0">
                  <a:solidFill>
                    <a:srgbClr val="7030A0"/>
                  </a:solidFill>
                </a:rPr>
                <a:t>for</a:t>
              </a:r>
              <a:r>
                <a:rPr lang="zh-CN" altLang="en-US" dirty="0">
                  <a:solidFill>
                    <a:srgbClr val="7030A0"/>
                  </a:solidFill>
                </a:rPr>
                <a:t> </a:t>
              </a:r>
              <a:r>
                <a:rPr lang="en-US" altLang="zh-CN" dirty="0">
                  <a:solidFill>
                    <a:srgbClr val="7030A0"/>
                  </a:solidFill>
                </a:rPr>
                <a:t>0-1</a:t>
              </a:r>
              <a:r>
                <a:rPr lang="zh-CN" altLang="en-US" dirty="0">
                  <a:solidFill>
                    <a:srgbClr val="7030A0"/>
                  </a:solidFill>
                </a:rPr>
                <a:t> </a:t>
              </a:r>
              <a:r>
                <a:rPr lang="en-US" altLang="zh-CN" dirty="0">
                  <a:solidFill>
                    <a:srgbClr val="7030A0"/>
                  </a:solidFill>
                </a:rPr>
                <a:t>Loss</a:t>
              </a:r>
              <a:r>
                <a:rPr lang="zh-CN" altLang="en-US" dirty="0">
                  <a:solidFill>
                    <a:srgbClr val="7030A0"/>
                  </a:solidFill>
                </a:rPr>
                <a:t> 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1DA8CDF-F904-B349-9DE1-C6FFB1D7880C}"/>
                </a:ext>
              </a:extLst>
            </p:cNvPr>
            <p:cNvSpPr txBox="1"/>
            <p:nvPr/>
          </p:nvSpPr>
          <p:spPr>
            <a:xfrm rot="16200000">
              <a:off x="5826535" y="3999024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loss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D9B9AFB-3DEA-524A-8BC3-0E9A496F4174}"/>
              </a:ext>
            </a:extLst>
          </p:cNvPr>
          <p:cNvGrpSpPr/>
          <p:nvPr/>
        </p:nvGrpSpPr>
        <p:grpSpPr>
          <a:xfrm>
            <a:off x="7199795" y="3461134"/>
            <a:ext cx="3013677" cy="2449293"/>
            <a:chOff x="754340" y="3042506"/>
            <a:chExt cx="3570738" cy="3140792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BBA2D27-2863-0C4A-A52E-DF0779B554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07" t="39739" r="35108" b="39560"/>
            <a:stretch/>
          </p:blipFill>
          <p:spPr>
            <a:xfrm>
              <a:off x="754340" y="3042506"/>
              <a:ext cx="3570738" cy="308733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E8CBAC7-D0CA-1D44-A98B-B098D3B1AC8F}"/>
                </a:ext>
              </a:extLst>
            </p:cNvPr>
            <p:cNvSpPr txBox="1"/>
            <p:nvPr/>
          </p:nvSpPr>
          <p:spPr>
            <a:xfrm>
              <a:off x="2487705" y="5813966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Θ</a:t>
              </a:r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252129C-1BDF-064B-BCBF-8A30BD93D999}"/>
                </a:ext>
              </a:extLst>
            </p:cNvPr>
            <p:cNvSpPr txBox="1"/>
            <p:nvPr/>
          </p:nvSpPr>
          <p:spPr>
            <a:xfrm rot="16200000">
              <a:off x="713999" y="4303060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loss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AFCBF0F-8D46-B34C-96BF-8274261CF180}"/>
              </a:ext>
            </a:extLst>
          </p:cNvPr>
          <p:cNvSpPr txBox="1"/>
          <p:nvPr/>
        </p:nvSpPr>
        <p:spPr>
          <a:xfrm>
            <a:off x="6857960" y="5827057"/>
            <a:ext cx="3935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Adversarial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Surrogate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Loss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for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0-1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Loss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50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1" grpId="0"/>
      <p:bldP spid="31" grpId="1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37B9CB3-5C9C-A244-B105-5CA95AA3063E}"/>
              </a:ext>
            </a:extLst>
          </p:cNvPr>
          <p:cNvSpPr/>
          <p:nvPr/>
        </p:nvSpPr>
        <p:spPr>
          <a:xfrm>
            <a:off x="2437553" y="2068472"/>
            <a:ext cx="4016256" cy="46627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49127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Fisher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>
                <a:solidFill>
                  <a:schemeClr val="accent2"/>
                </a:solidFill>
              </a:rPr>
              <a:t>Consistency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493326-89C8-4963-BAAA-691654F18100}"/>
              </a:ext>
            </a:extLst>
          </p:cNvPr>
          <p:cNvSpPr/>
          <p:nvPr/>
        </p:nvSpPr>
        <p:spPr>
          <a:xfrm>
            <a:off x="2437553" y="1181902"/>
            <a:ext cx="83364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7030A0"/>
                </a:solidFill>
              </a:rPr>
              <a:t>Fisher</a:t>
            </a:r>
            <a:r>
              <a:rPr lang="zh-CN" altLang="en-US" sz="2000" dirty="0">
                <a:solidFill>
                  <a:srgbClr val="7030A0"/>
                </a:solidFill>
              </a:rPr>
              <a:t> </a:t>
            </a:r>
            <a:r>
              <a:rPr lang="en-US" altLang="zh-CN" sz="2000" dirty="0">
                <a:solidFill>
                  <a:srgbClr val="7030A0"/>
                </a:solidFill>
              </a:rPr>
              <a:t>Consistency</a:t>
            </a:r>
          </a:p>
          <a:p>
            <a:r>
              <a:rPr lang="en-US" altLang="zh-CN" sz="2000" dirty="0">
                <a:solidFill>
                  <a:srgbClr val="7030A0"/>
                </a:solidFill>
              </a:rPr>
              <a:t>	</a:t>
            </a:r>
            <a:r>
              <a:rPr lang="en-US" sz="2000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when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the predictor and ground truth class labels </a:t>
            </a:r>
            <a:r>
              <a:rPr lang="en-US" altLang="zh-CN" dirty="0">
                <a:solidFill>
                  <a:srgbClr val="00B050"/>
                </a:solidFill>
              </a:rPr>
              <a:t>belong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to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the same set of labels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9648B4-62F5-D949-84E8-104A87297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1F9F0-0A30-F14F-B22D-855AE774D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16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87FD74-0F02-5640-B2B5-5062BFFB1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615" y="2091567"/>
            <a:ext cx="8440383" cy="4107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FA67BF8-CA5F-D84B-A952-5727796ADEB0}"/>
              </a:ext>
            </a:extLst>
          </p:cNvPr>
          <p:cNvSpPr/>
          <p:nvPr/>
        </p:nvSpPr>
        <p:spPr>
          <a:xfrm>
            <a:off x="2437554" y="66005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Fisher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1922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ED6AD8-5508-C44E-A31D-33272E018991}"/>
              </a:ext>
            </a:extLst>
          </p:cNvPr>
          <p:cNvSpPr/>
          <p:nvPr/>
        </p:nvSpPr>
        <p:spPr>
          <a:xfrm>
            <a:off x="6096000" y="2613423"/>
            <a:ext cx="29154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</a:rPr>
              <a:t>Potential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</a:rPr>
              <a:t>scoring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</a:rPr>
              <a:t>function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7C203E-D83E-8442-BEF7-C7723AA4F549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33391" y="2413368"/>
            <a:ext cx="662609" cy="40011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620E55F-70D3-AC4C-A573-4A0345EE5592}"/>
              </a:ext>
            </a:extLst>
          </p:cNvPr>
          <p:cNvSpPr/>
          <p:nvPr/>
        </p:nvSpPr>
        <p:spPr>
          <a:xfrm>
            <a:off x="4976855" y="2088477"/>
            <a:ext cx="893859" cy="326257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74ED26-D594-8546-9C59-A39D3E9B45A5}"/>
              </a:ext>
            </a:extLst>
          </p:cNvPr>
          <p:cNvSpPr/>
          <p:nvPr/>
        </p:nvSpPr>
        <p:spPr>
          <a:xfrm>
            <a:off x="6729806" y="2036019"/>
            <a:ext cx="4220192" cy="466271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F08DBA-7822-1647-83F8-8778259DCD6C}"/>
              </a:ext>
            </a:extLst>
          </p:cNvPr>
          <p:cNvSpPr txBox="1"/>
          <p:nvPr/>
        </p:nvSpPr>
        <p:spPr>
          <a:xfrm>
            <a:off x="2437553" y="3096697"/>
            <a:ext cx="3978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Bayesian</a:t>
            </a:r>
            <a:r>
              <a:rPr lang="zh-CN" altLang="en-US" sz="2800" dirty="0">
                <a:solidFill>
                  <a:srgbClr val="FFC000"/>
                </a:solidFill>
              </a:rPr>
              <a:t> </a:t>
            </a:r>
            <a:r>
              <a:rPr lang="en-US" altLang="zh-CN" sz="2800" dirty="0">
                <a:solidFill>
                  <a:srgbClr val="FFC000"/>
                </a:solidFill>
              </a:rPr>
              <a:t>Optimal</a:t>
            </a:r>
            <a:r>
              <a:rPr lang="zh-CN" altLang="en-US" sz="2800" dirty="0">
                <a:solidFill>
                  <a:srgbClr val="FFC000"/>
                </a:solidFill>
              </a:rPr>
              <a:t> </a:t>
            </a:r>
            <a:r>
              <a:rPr lang="en-US" altLang="zh-CN" sz="2800" dirty="0">
                <a:solidFill>
                  <a:srgbClr val="FFC000"/>
                </a:solidFill>
              </a:rPr>
              <a:t>Solution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92D1BD-31EB-8B42-BA5D-2CE5240BD1BB}"/>
              </a:ext>
            </a:extLst>
          </p:cNvPr>
          <p:cNvSpPr txBox="1"/>
          <p:nvPr/>
        </p:nvSpPr>
        <p:spPr>
          <a:xfrm>
            <a:off x="6463577" y="3122311"/>
            <a:ext cx="3197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=</a:t>
            </a:r>
            <a:r>
              <a:rPr lang="zh-CN" altLang="en-US" sz="2800" dirty="0">
                <a:solidFill>
                  <a:srgbClr val="FFC000"/>
                </a:solidFill>
              </a:rPr>
              <a:t>   </a:t>
            </a:r>
            <a:r>
              <a:rPr lang="en-US" altLang="zh-CN" sz="2800" dirty="0">
                <a:solidFill>
                  <a:srgbClr val="00B0F0"/>
                </a:solidFill>
              </a:rPr>
              <a:t>Trained</a:t>
            </a:r>
            <a:r>
              <a:rPr lang="zh-CN" altLang="en-US" sz="2800" dirty="0">
                <a:solidFill>
                  <a:srgbClr val="00B0F0"/>
                </a:solidFill>
              </a:rPr>
              <a:t> </a:t>
            </a:r>
            <a:r>
              <a:rPr lang="en-US" altLang="zh-CN" sz="2800" dirty="0">
                <a:solidFill>
                  <a:srgbClr val="00B0F0"/>
                </a:solidFill>
              </a:rPr>
              <a:t>Predictor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4723FB-1633-3D4E-A469-DA09C80E2828}"/>
              </a:ext>
            </a:extLst>
          </p:cNvPr>
          <p:cNvSpPr/>
          <p:nvPr/>
        </p:nvSpPr>
        <p:spPr>
          <a:xfrm>
            <a:off x="2377092" y="3922060"/>
            <a:ext cx="65865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Empirical Risk Perspective of Adversarial Learning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Fathony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2019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endParaRPr lang="en-US" sz="2000" dirty="0">
              <a:solidFill>
                <a:srgbClr val="7030A0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8AF1C34-6A14-D746-BE1B-AC28E9CEA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615" y="4641900"/>
            <a:ext cx="8164186" cy="118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4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2" animBg="1"/>
      <p:bldP spid="13" grpId="0"/>
      <p:bldP spid="13" grpId="1"/>
      <p:bldP spid="15" grpId="0" animBg="1"/>
      <p:bldP spid="15" grpId="1" animBg="1"/>
      <p:bldP spid="23" grpId="2" animBg="1"/>
      <p:bldP spid="16" grpId="0"/>
      <p:bldP spid="25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49127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Fisher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>
                <a:solidFill>
                  <a:schemeClr val="accent2"/>
                </a:solidFill>
              </a:rPr>
              <a:t>Consistency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9B57A11-3B7B-4914-8256-ADC29990AE73}"/>
                  </a:ext>
                </a:extLst>
              </p:cNvPr>
              <p:cNvSpPr/>
              <p:nvPr/>
            </p:nvSpPr>
            <p:spPr>
              <a:xfrm>
                <a:off x="2437554" y="1021421"/>
                <a:ext cx="6586582" cy="14379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F6FC6"/>
                    </a:solidFill>
                  </a:rPr>
                  <a:t>Consistency:</a:t>
                </a:r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</a:t>
                </a:r>
                <a:r>
                  <a:rPr lang="en-US" altLang="zh-CN" sz="16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Fathony</a:t>
                </a:r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</a:t>
                </a:r>
                <a:r>
                  <a:rPr lang="zh-CN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zh-C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2019</a:t>
                </a:r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  <a:p>
                <a:br>
                  <a:rPr lang="en-US" sz="2000" dirty="0">
                    <a:solidFill>
                      <a:srgbClr val="0F6FC6"/>
                    </a:solidFill>
                  </a:rPr>
                </a:br>
                <a:br>
                  <a:rPr lang="en-US" sz="900" dirty="0">
                    <a:solidFill>
                      <a:srgbClr val="0F6FC6"/>
                    </a:solidFill>
                  </a:rPr>
                </a:b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Droid Serif"/>
                      </a:rPr>
                      <m:t>𝐴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Droid Serif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Droid Serif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  <m:sup/>
                    </m:sSubSup>
                    <m:r>
                      <a:rPr lang="en-US" i="1" baseline="30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Droid Serif"/>
                      </a:rPr>
                      <m:t> 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also minimizes the loss in ideal case.</a:t>
                </a:r>
              </a:p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    argmax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is in the </a:t>
                </a:r>
                <a:r>
                  <a:rPr lang="en-US" dirty="0">
                    <a:solidFill>
                      <a:schemeClr val="tx2"/>
                    </a:solidFill>
                  </a:rPr>
                  <a:t>Bayes optimal responses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9B57A11-3B7B-4914-8256-ADC29990A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554" y="1021421"/>
                <a:ext cx="6586582" cy="1437958"/>
              </a:xfrm>
              <a:prstGeom prst="rect">
                <a:avLst/>
              </a:prstGeom>
              <a:blipFill>
                <a:blip r:embed="rId3"/>
                <a:stretch>
                  <a:fillRect l="-1156" t="-1739" b="-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9648B4-62F5-D949-84E8-104A87297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1F9F0-0A30-F14F-B22D-855AE774D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90427D-0BF7-CE41-92AC-E7E20CFE6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291" y="2692769"/>
            <a:ext cx="6586583" cy="85845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D595F76-F712-A048-A1A4-FC92B00E6214}"/>
              </a:ext>
            </a:extLst>
          </p:cNvPr>
          <p:cNvSpPr/>
          <p:nvPr/>
        </p:nvSpPr>
        <p:spPr>
          <a:xfrm>
            <a:off x="2437553" y="3784618"/>
            <a:ext cx="65865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7030A0"/>
                </a:solidFill>
              </a:rPr>
              <a:t>Theorem: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Fathony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2019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endParaRPr lang="en-US" sz="20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232215-F2C5-1348-AB5F-D7C8B56AC058}"/>
                  </a:ext>
                </a:extLst>
              </p:cNvPr>
              <p:cNvSpPr txBox="1"/>
              <p:nvPr/>
            </p:nvSpPr>
            <p:spPr>
              <a:xfrm>
                <a:off x="2835965" y="4447475"/>
                <a:ext cx="7260535" cy="1222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 standard prediction setting, suppose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US" altLang="zh-CN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oss</m:t>
                    </m:r>
                    <m:d>
                      <m:dPr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nor/>
                      </m:rPr>
                      <a:rPr lang="en-US" altLang="zh-CN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for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all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′≠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/>
                  <a:t>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adversarial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surrogate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loss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AL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is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Fisher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consistent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/>
                  <a:t>if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rgbClr val="FFC000"/>
                    </a:solidFill>
                  </a:rPr>
                  <a:t>is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C000"/>
                    </a:solidFill>
                  </a:rPr>
                  <a:t>optimized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C000"/>
                    </a:solidFill>
                  </a:rPr>
                  <a:t>over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C000"/>
                    </a:solidFill>
                  </a:rPr>
                  <a:t>all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C000"/>
                    </a:solidFill>
                  </a:rPr>
                  <a:t>measurable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C000"/>
                    </a:solidFill>
                  </a:rPr>
                  <a:t>functions</a:t>
                </a:r>
                <a:r>
                  <a:rPr lang="zh-CN" altLang="en-US" dirty="0"/>
                  <a:t> </a:t>
                </a:r>
                <a:r>
                  <a:rPr lang="en-US" dirty="0"/>
                  <a:t>and </a:t>
                </a:r>
                <a:r>
                  <a:rPr lang="zh-CN" altLang="en-US" dirty="0"/>
                  <a:t> 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   </a:t>
                </a:r>
                <a:r>
                  <a:rPr lang="en-US" dirty="0">
                    <a:solidFill>
                      <a:srgbClr val="7030A0"/>
                    </a:solidFill>
                  </a:rPr>
                  <a:t>is a singleton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zh-CN" dirty="0"/>
                  <a:t>(i.e.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optimal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solution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unique)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232215-F2C5-1348-AB5F-D7C8B56AC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965" y="4447475"/>
                <a:ext cx="7260535" cy="1222579"/>
              </a:xfrm>
              <a:prstGeom prst="rect">
                <a:avLst/>
              </a:prstGeom>
              <a:blipFill>
                <a:blip r:embed="rId5"/>
                <a:stretch>
                  <a:fillRect l="-524" t="-1031" b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2D58B4C-5AFF-0A42-BE0A-D817318AFF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7636" y="5167186"/>
            <a:ext cx="210270" cy="17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0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3" y="190223"/>
            <a:ext cx="7885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Adversarial Prediction Games for Multivariate Losses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83CF0-72A2-E04D-82BD-29CEB5593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7D239-3419-9C4F-8808-67806BC2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838329-95BA-3542-9511-554D2141DA9A}"/>
              </a:ext>
            </a:extLst>
          </p:cNvPr>
          <p:cNvSpPr/>
          <p:nvPr/>
        </p:nvSpPr>
        <p:spPr>
          <a:xfrm>
            <a:off x="2437554" y="66005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Wang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et. al., 20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5)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6FEB6-6ED7-0148-8AA5-5ADAE2D16F80}"/>
              </a:ext>
            </a:extLst>
          </p:cNvPr>
          <p:cNvSpPr/>
          <p:nvPr/>
        </p:nvSpPr>
        <p:spPr>
          <a:xfrm>
            <a:off x="2772597" y="1071571"/>
            <a:ext cx="7486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chemeClr val="accent2"/>
                </a:solidFill>
              </a:rPr>
              <a:t>Precision@k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038AAAD-9050-9C41-A80E-55F435F3277F}"/>
              </a:ext>
            </a:extLst>
          </p:cNvPr>
          <p:cNvSpPr/>
          <p:nvPr/>
        </p:nvSpPr>
        <p:spPr>
          <a:xfrm>
            <a:off x="2537939" y="1164592"/>
            <a:ext cx="234658" cy="2346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6992FE-DB95-4248-8173-8F3E85D38086}"/>
              </a:ext>
            </a:extLst>
          </p:cNvPr>
          <p:cNvSpPr/>
          <p:nvPr/>
        </p:nvSpPr>
        <p:spPr>
          <a:xfrm>
            <a:off x="2772597" y="2699640"/>
            <a:ext cx="9601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2"/>
                </a:solidFill>
              </a:rPr>
              <a:t>F-score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19EDD40-A7B4-164C-BF3D-C3DF07D79CE7}"/>
              </a:ext>
            </a:extLst>
          </p:cNvPr>
          <p:cNvSpPr/>
          <p:nvPr/>
        </p:nvSpPr>
        <p:spPr>
          <a:xfrm>
            <a:off x="2537939" y="2765090"/>
            <a:ext cx="234658" cy="2346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4DBE14-028A-C748-A9BA-C1ED8C811880}"/>
              </a:ext>
            </a:extLst>
          </p:cNvPr>
          <p:cNvSpPr/>
          <p:nvPr/>
        </p:nvSpPr>
        <p:spPr>
          <a:xfrm>
            <a:off x="2772597" y="4390350"/>
            <a:ext cx="3754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2"/>
                </a:solidFill>
              </a:rPr>
              <a:t>D</a:t>
            </a:r>
            <a:r>
              <a:rPr lang="en-US" sz="2000" dirty="0">
                <a:solidFill>
                  <a:schemeClr val="accent2"/>
                </a:solidFill>
              </a:rPr>
              <a:t>iscounted cumulative gain</a:t>
            </a:r>
            <a:r>
              <a:rPr lang="en-US" altLang="zh-CN" sz="2000" dirty="0">
                <a:solidFill>
                  <a:schemeClr val="accent2"/>
                </a:solidFill>
              </a:rPr>
              <a:t>(DCG)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D80D83-8420-D84F-937D-9C82B711742E}"/>
              </a:ext>
            </a:extLst>
          </p:cNvPr>
          <p:cNvSpPr/>
          <p:nvPr/>
        </p:nvSpPr>
        <p:spPr>
          <a:xfrm>
            <a:off x="2527579" y="4466047"/>
            <a:ext cx="234658" cy="2346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</a:p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DC76BA-0635-D74B-9896-E6121A7A8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965" y="3084443"/>
            <a:ext cx="3013765" cy="1128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2A3C44-144F-B741-95BC-82CE2663E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820" y="4968264"/>
            <a:ext cx="3403569" cy="7658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361C87-F946-E148-9294-1D62923D2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965" y="1537861"/>
            <a:ext cx="2152374" cy="100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6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9" grpId="0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FB79345-1807-D640-8843-0972AF826044}"/>
              </a:ext>
            </a:extLst>
          </p:cNvPr>
          <p:cNvSpPr txBox="1"/>
          <p:nvPr/>
        </p:nvSpPr>
        <p:spPr>
          <a:xfrm>
            <a:off x="5711689" y="3260945"/>
            <a:ext cx="1708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Additive</a:t>
            </a:r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Feature</a:t>
            </a:r>
            <a:endParaRPr lang="en-US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90223"/>
            <a:ext cx="7938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Adversarial Prediction Games for Multivariate Losses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1493326-89C8-4963-BAAA-691654F18100}"/>
                  </a:ext>
                </a:extLst>
              </p:cNvPr>
              <p:cNvSpPr/>
              <p:nvPr/>
            </p:nvSpPr>
            <p:spPr>
              <a:xfrm>
                <a:off x="2437554" y="3521028"/>
                <a:ext cx="599897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Augmented matrix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of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F-score</a:t>
                </a:r>
                <a:r>
                  <a:rPr lang="en-US" dirty="0">
                    <a:solidFill>
                      <a:srgbClr val="00B050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=3</m:t>
                    </m:r>
                    <m:r>
                      <a:rPr lang="zh-CN" alt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binary</m:t>
                    </m:r>
                    <m:r>
                      <a:rPr lang="zh-CN" alt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classification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1493326-89C8-4963-BAAA-691654F181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554" y="3521028"/>
                <a:ext cx="5998975" cy="369332"/>
              </a:xfrm>
              <a:prstGeom prst="rect">
                <a:avLst/>
              </a:prstGeom>
              <a:blipFill>
                <a:blip r:embed="rId3"/>
                <a:stretch>
                  <a:fillRect l="-1059" t="-3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01FCFA1-3945-46DD-ACD1-474B26D1C727}"/>
              </a:ext>
            </a:extLst>
          </p:cNvPr>
          <p:cNvSpPr/>
          <p:nvPr/>
        </p:nvSpPr>
        <p:spPr>
          <a:xfrm>
            <a:off x="2437552" y="1172380"/>
            <a:ext cx="79388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F6FC6"/>
                </a:solidFill>
              </a:rPr>
              <a:t>Dual Formulation of 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sz="2000" dirty="0">
                <a:solidFill>
                  <a:srgbClr val="0F6FC6"/>
                </a:solidFill>
              </a:rPr>
              <a:t>Adversarial </a:t>
            </a:r>
            <a:r>
              <a:rPr lang="en-US" altLang="zh-CN" sz="2000" dirty="0">
                <a:solidFill>
                  <a:srgbClr val="0F6FC6"/>
                </a:solidFill>
              </a:rPr>
              <a:t>Prediction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sz="2000" dirty="0">
                <a:solidFill>
                  <a:srgbClr val="0F6FC6"/>
                </a:solidFill>
              </a:rPr>
              <a:t>Games for Multivariate Losses</a:t>
            </a:r>
          </a:p>
          <a:p>
            <a:r>
              <a:rPr lang="zh-CN" altLang="en-US" sz="2000" dirty="0">
                <a:solidFill>
                  <a:srgbClr val="0F6FC6"/>
                </a:solidFill>
              </a:rPr>
              <a:t>    </a:t>
            </a:r>
            <a:r>
              <a:rPr lang="en-US" altLang="zh-CN" sz="2000" dirty="0">
                <a:solidFill>
                  <a:srgbClr val="FFC000"/>
                </a:solidFill>
              </a:rPr>
              <a:t>here</a:t>
            </a:r>
            <a:r>
              <a:rPr lang="zh-CN" altLang="en-US" sz="2000" dirty="0">
                <a:solidFill>
                  <a:srgbClr val="FFC000"/>
                </a:solidFill>
              </a:rPr>
              <a:t> </a:t>
            </a:r>
            <a:r>
              <a:rPr lang="en-US" altLang="zh-CN" sz="2000" dirty="0">
                <a:solidFill>
                  <a:srgbClr val="FFC000"/>
                </a:solidFill>
              </a:rPr>
              <a:t>we</a:t>
            </a:r>
            <a:r>
              <a:rPr lang="zh-CN" altLang="en-US" sz="2000" dirty="0">
                <a:solidFill>
                  <a:srgbClr val="FFC000"/>
                </a:solidFill>
              </a:rPr>
              <a:t> </a:t>
            </a:r>
            <a:r>
              <a:rPr lang="en-US" altLang="zh-CN" sz="2000" dirty="0">
                <a:solidFill>
                  <a:srgbClr val="FFC000"/>
                </a:solidFill>
              </a:rPr>
              <a:t>try</a:t>
            </a:r>
            <a:r>
              <a:rPr lang="zh-CN" altLang="en-US" sz="2000" dirty="0">
                <a:solidFill>
                  <a:srgbClr val="FFC000"/>
                </a:solidFill>
              </a:rPr>
              <a:t> </a:t>
            </a:r>
            <a:r>
              <a:rPr lang="en-US" altLang="zh-CN" sz="2000" dirty="0">
                <a:solidFill>
                  <a:srgbClr val="FFC000"/>
                </a:solidFill>
              </a:rPr>
              <a:t>to</a:t>
            </a:r>
            <a:r>
              <a:rPr lang="zh-CN" altLang="en-US" sz="2000" dirty="0">
                <a:solidFill>
                  <a:srgbClr val="FFC000"/>
                </a:solidFill>
              </a:rPr>
              <a:t> </a:t>
            </a:r>
            <a:r>
              <a:rPr lang="en-US" altLang="zh-CN" sz="2000" dirty="0">
                <a:solidFill>
                  <a:srgbClr val="FFC000"/>
                </a:solidFill>
              </a:rPr>
              <a:t>maximize</a:t>
            </a:r>
            <a:r>
              <a:rPr lang="zh-CN" altLang="en-US" sz="2000" dirty="0">
                <a:solidFill>
                  <a:srgbClr val="FFC000"/>
                </a:solidFill>
              </a:rPr>
              <a:t> </a:t>
            </a:r>
            <a:r>
              <a:rPr lang="en-US" altLang="zh-CN" sz="2000" dirty="0">
                <a:solidFill>
                  <a:srgbClr val="FFC000"/>
                </a:solidFill>
              </a:rPr>
              <a:t>a</a:t>
            </a:r>
            <a:r>
              <a:rPr lang="zh-CN" altLang="en-US" sz="2000" dirty="0">
                <a:solidFill>
                  <a:srgbClr val="FFC000"/>
                </a:solidFill>
              </a:rPr>
              <a:t> </a:t>
            </a:r>
            <a:r>
              <a:rPr lang="en-US" altLang="zh-CN" sz="2000" dirty="0">
                <a:solidFill>
                  <a:srgbClr val="FFC000"/>
                </a:solidFill>
              </a:rPr>
              <a:t>score</a:t>
            </a:r>
            <a:r>
              <a:rPr lang="zh-CN" altLang="en-US" sz="2000" dirty="0">
                <a:solidFill>
                  <a:srgbClr val="FFC000"/>
                </a:solidFill>
              </a:rPr>
              <a:t> </a:t>
            </a:r>
            <a:r>
              <a:rPr lang="en-US" altLang="zh-CN" sz="2000" dirty="0">
                <a:solidFill>
                  <a:srgbClr val="FFC000"/>
                </a:solidFill>
              </a:rPr>
              <a:t>instead</a:t>
            </a:r>
            <a:r>
              <a:rPr lang="zh-CN" altLang="en-US" sz="2000" dirty="0">
                <a:solidFill>
                  <a:srgbClr val="FFC000"/>
                </a:solidFill>
              </a:rPr>
              <a:t> </a:t>
            </a:r>
            <a:r>
              <a:rPr lang="en-US" altLang="zh-CN" sz="2000" dirty="0">
                <a:solidFill>
                  <a:srgbClr val="FFC000"/>
                </a:solidFill>
              </a:rPr>
              <a:t>of</a:t>
            </a:r>
            <a:r>
              <a:rPr lang="zh-CN" altLang="en-US" sz="2000" dirty="0">
                <a:solidFill>
                  <a:srgbClr val="FFC000"/>
                </a:solidFill>
              </a:rPr>
              <a:t> </a:t>
            </a:r>
            <a:r>
              <a:rPr lang="en-US" altLang="zh-CN" sz="2000" dirty="0">
                <a:solidFill>
                  <a:srgbClr val="FFC000"/>
                </a:solidFill>
              </a:rPr>
              <a:t>minimizing</a:t>
            </a:r>
            <a:r>
              <a:rPr lang="zh-CN" altLang="en-US" sz="2000" dirty="0">
                <a:solidFill>
                  <a:srgbClr val="FFC000"/>
                </a:solidFill>
              </a:rPr>
              <a:t> </a:t>
            </a:r>
            <a:r>
              <a:rPr lang="en-US" altLang="zh-CN" sz="2000" dirty="0">
                <a:solidFill>
                  <a:srgbClr val="FFC000"/>
                </a:solidFill>
              </a:rPr>
              <a:t>a</a:t>
            </a:r>
            <a:r>
              <a:rPr lang="zh-CN" altLang="en-US" sz="2000" dirty="0">
                <a:solidFill>
                  <a:srgbClr val="FFC000"/>
                </a:solidFill>
              </a:rPr>
              <a:t> </a:t>
            </a:r>
            <a:r>
              <a:rPr lang="en-US" altLang="zh-CN" sz="2000" dirty="0">
                <a:solidFill>
                  <a:srgbClr val="FFC000"/>
                </a:solidFill>
              </a:rPr>
              <a:t>loss</a:t>
            </a:r>
            <a:endParaRPr lang="en-US" sz="2000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6048B1B-6BFD-4CB6-860E-3830075D8DE6}"/>
                  </a:ext>
                </a:extLst>
              </p:cNvPr>
              <p:cNvSpPr/>
              <p:nvPr/>
            </p:nvSpPr>
            <p:spPr>
              <a:xfrm>
                <a:off x="2440440" y="5857220"/>
                <a:ext cx="55848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siz</a:t>
                </a:r>
                <a:r>
                  <a:rPr lang="en-US" altLang="zh-CN" sz="2400" dirty="0">
                    <a:solidFill>
                      <a:srgbClr val="C00000"/>
                    </a:solidFill>
                  </a:rPr>
                  <a:t>e:</a:t>
                </a:r>
                <a:r>
                  <a:rPr lang="zh-CN" altLang="en-US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US" sz="2800" u="sng" dirty="0">
                    <a:solidFill>
                      <a:srgbClr val="C00000"/>
                    </a:solidFill>
                  </a:rPr>
                  <a:t>Intractable</a:t>
                </a:r>
                <a:r>
                  <a:rPr lang="zh-CN" alt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for modestly-sized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6048B1B-6BFD-4CB6-860E-3830075D8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440" y="5857220"/>
                <a:ext cx="5584862" cy="523220"/>
              </a:xfrm>
              <a:prstGeom prst="rect">
                <a:avLst/>
              </a:prstGeom>
              <a:blipFill>
                <a:blip r:embed="rId4"/>
                <a:stretch>
                  <a:fillRect l="-1818" t="-952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6C193-EF53-1F46-9E03-BCC51DBA9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9BB168-86A8-554D-84D7-4F6FA1ED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19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A036F5-0663-AC46-80B3-29E5012A7658}"/>
              </a:ext>
            </a:extLst>
          </p:cNvPr>
          <p:cNvSpPr/>
          <p:nvPr/>
        </p:nvSpPr>
        <p:spPr>
          <a:xfrm>
            <a:off x="2437554" y="66005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Wang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et. al., 20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5)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182806-199C-014D-9306-511C3D843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1087" y="1833330"/>
            <a:ext cx="5285104" cy="6998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04CC10-189B-8D40-9F7D-E6D7B2B117AE}"/>
                  </a:ext>
                </a:extLst>
              </p:cNvPr>
              <p:cNvSpPr/>
              <p:nvPr/>
            </p:nvSpPr>
            <p:spPr>
              <a:xfrm>
                <a:off x="2437552" y="2681769"/>
                <a:ext cx="7658946" cy="6774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00B050"/>
                    </a:solidFill>
                  </a:rPr>
                  <a:t>The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potential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term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nor/>
                      </m:rPr>
                      <a:rPr lang="zh-CN" alt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rgbClr val="00B050"/>
                    </a:solidFill>
                  </a:rPr>
                  <a:t>is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irrelevant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to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zh-CN" alt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a:rPr lang="zh-CN" alt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B050"/>
                    </a:solidFill>
                  </a:rPr>
                  <a:t>.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To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solve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the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game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only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need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̌"/>
                                <m:ctrlPr>
                                  <a:rPr lang="en-US" altLang="zh-CN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nor/>
                      </m:rPr>
                      <a:rPr lang="en-US" altLang="zh-CN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zh-CN" alt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altLang="zh-CN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Let</m:t>
                    </m:r>
                    <m:r>
                      <m:rPr>
                        <m:nor/>
                      </m:rPr>
                      <a:rPr lang="zh-CN" alt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zh-CN" alt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̌"/>
                            <m:ctrlPr>
                              <a:rPr lang="en-US" altLang="zh-CN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̌"/>
                                    <m:ctrlPr>
                                      <a:rPr lang="en-US" altLang="zh-CN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̌"/>
                                <m:ctrlPr>
                                  <a:rPr lang="en-US" altLang="zh-CN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04CC10-189B-8D40-9F7D-E6D7B2B11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552" y="2681769"/>
                <a:ext cx="7658946" cy="677430"/>
              </a:xfrm>
              <a:prstGeom prst="rect">
                <a:avLst/>
              </a:prstGeom>
              <a:blipFill>
                <a:blip r:embed="rId6"/>
                <a:stretch>
                  <a:fillRect l="-829" t="-20000" b="-8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C9FF85A-5A55-BC42-A255-118BF8409E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6762" y="4013586"/>
            <a:ext cx="7658946" cy="184839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8337EB3-6AF7-C543-9246-D82CABB55C49}"/>
              </a:ext>
            </a:extLst>
          </p:cNvPr>
          <p:cNvSpPr/>
          <p:nvPr/>
        </p:nvSpPr>
        <p:spPr>
          <a:xfrm>
            <a:off x="6455446" y="3024997"/>
            <a:ext cx="3192720" cy="289852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99"/>
              </a:solidFill>
              <a:highlight>
                <a:srgbClr val="FF9999"/>
              </a:highlight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BF7D28D1-CBC6-214B-98F3-B1B7CA899754}"/>
              </a:ext>
            </a:extLst>
          </p:cNvPr>
          <p:cNvSpPr/>
          <p:nvPr/>
        </p:nvSpPr>
        <p:spPr>
          <a:xfrm flipV="1">
            <a:off x="6691502" y="3201211"/>
            <a:ext cx="636104" cy="227275"/>
          </a:xfrm>
          <a:prstGeom prst="arc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AB5DA533-310B-8E47-8D5F-B066E4716E3B}"/>
              </a:ext>
            </a:extLst>
          </p:cNvPr>
          <p:cNvSpPr/>
          <p:nvPr/>
        </p:nvSpPr>
        <p:spPr>
          <a:xfrm flipH="1" flipV="1">
            <a:off x="8584096" y="3051307"/>
            <a:ext cx="588611" cy="364857"/>
          </a:xfrm>
          <a:prstGeom prst="arc">
            <a:avLst/>
          </a:prstGeom>
          <a:ln>
            <a:solidFill>
              <a:srgbClr val="0F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6FC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474707-8634-7D4D-BFEC-B39667883B3C}"/>
              </a:ext>
            </a:extLst>
          </p:cNvPr>
          <p:cNvSpPr txBox="1"/>
          <p:nvPr/>
        </p:nvSpPr>
        <p:spPr>
          <a:xfrm>
            <a:off x="8812857" y="3260945"/>
            <a:ext cx="1708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F6FC6"/>
                </a:solidFill>
              </a:rPr>
              <a:t>Indicator</a:t>
            </a:r>
            <a:r>
              <a:rPr lang="zh-CN" altLang="en-US" sz="1400" dirty="0">
                <a:solidFill>
                  <a:srgbClr val="0F6FC6"/>
                </a:solidFill>
              </a:rPr>
              <a:t> </a:t>
            </a:r>
            <a:r>
              <a:rPr lang="en-US" altLang="zh-CN" sz="1400" dirty="0">
                <a:solidFill>
                  <a:srgbClr val="0F6FC6"/>
                </a:solidFill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324547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37" grpId="0"/>
      <p:bldP spid="16" grpId="0"/>
      <p:bldP spid="20" grpId="0"/>
      <p:bldP spid="21" grpId="0" animBg="1"/>
      <p:bldP spid="21" grpId="1" animBg="1"/>
      <p:bldP spid="6" grpId="0" animBg="1"/>
      <p:bldP spid="6" grpId="1" animBg="1"/>
      <p:bldP spid="23" grpId="0" animBg="1"/>
      <p:bldP spid="23" grpId="1" animBg="1"/>
      <p:bldP spid="24" grpId="0"/>
      <p:bldP spid="2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9" y="190223"/>
            <a:ext cx="639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Outline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1380711" y="544374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660AE0-29B4-8540-9D10-4B770456929C}"/>
              </a:ext>
            </a:extLst>
          </p:cNvPr>
          <p:cNvSpPr txBox="1"/>
          <p:nvPr/>
        </p:nvSpPr>
        <p:spPr>
          <a:xfrm>
            <a:off x="2576320" y="1104095"/>
            <a:ext cx="603428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</a:p>
          <a:p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Hard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Problems</a:t>
            </a:r>
          </a:p>
          <a:p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Adversarial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General</a:t>
            </a:r>
          </a:p>
          <a:p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Adversarial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Multi-class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Classification</a:t>
            </a:r>
          </a:p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Adversarial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Dimensional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Matching</a:t>
            </a:r>
          </a:p>
          <a:p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Future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Works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8E1B21-59BF-BB40-AF5C-2C85C57DE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C3839-E298-9E41-8F0C-50CE9EAF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942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E9EF901-87A8-4E8A-A207-B4839C0FE3CB}"/>
              </a:ext>
            </a:extLst>
          </p:cNvPr>
          <p:cNvSpPr/>
          <p:nvPr/>
        </p:nvSpPr>
        <p:spPr>
          <a:xfrm>
            <a:off x="4903971" y="4815536"/>
            <a:ext cx="5270641" cy="1015663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- no formal polynomial bound is known</a:t>
            </a:r>
          </a:p>
          <a:p>
            <a:r>
              <a:rPr lang="en-US" sz="2000" dirty="0">
                <a:solidFill>
                  <a:srgbClr val="C00000"/>
                </a:solidFill>
              </a:rPr>
              <a:t>- </a:t>
            </a:r>
            <a:r>
              <a:rPr lang="en-US" sz="2000" dirty="0">
                <a:solidFill>
                  <a:srgbClr val="7030A0"/>
                </a:solidFill>
              </a:rPr>
              <a:t>runtime: </a:t>
            </a:r>
            <a:r>
              <a:rPr lang="en-US" sz="2000" dirty="0">
                <a:solidFill>
                  <a:srgbClr val="C00000"/>
                </a:solidFill>
              </a:rPr>
              <a:t>cannot be characterized as polynomial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90223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Double Oracle Method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493326-89C8-4963-BAAA-691654F18100}"/>
              </a:ext>
            </a:extLst>
          </p:cNvPr>
          <p:cNvSpPr/>
          <p:nvPr/>
        </p:nvSpPr>
        <p:spPr>
          <a:xfrm>
            <a:off x="2437554" y="1007245"/>
            <a:ext cx="69667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Based on the observation: </a:t>
            </a:r>
          </a:p>
          <a:p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equilibrium is usually supported by small number of permutations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C6CDFB0-7B26-4C34-9C83-3093527A27C0}"/>
                  </a:ext>
                </a:extLst>
              </p:cNvPr>
              <p:cNvSpPr/>
              <p:nvPr/>
            </p:nvSpPr>
            <p:spPr>
              <a:xfrm>
                <a:off x="2555141" y="2771568"/>
                <a:ext cx="886529" cy="515389"/>
              </a:xfrm>
              <a:prstGeom prst="rect">
                <a:avLst/>
              </a:prstGeom>
              <a:solidFill>
                <a:srgbClr val="0F6FC6"/>
              </a:solidFill>
              <a:ln>
                <a:solidFill>
                  <a:srgbClr val="59AA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=</a:t>
                </a:r>
                <a:r>
                  <a:rPr lang="en-US" altLang="zh-CN" dirty="0"/>
                  <a:t>000</a:t>
                </a:r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C6CDFB0-7B26-4C34-9C83-3093527A2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141" y="2771568"/>
                <a:ext cx="886529" cy="5153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59AAF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4B76A6-283D-4F15-8547-84150BCC81BB}"/>
                  </a:ext>
                </a:extLst>
              </p:cNvPr>
              <p:cNvSpPr/>
              <p:nvPr/>
            </p:nvSpPr>
            <p:spPr>
              <a:xfrm>
                <a:off x="3441669" y="2274266"/>
                <a:ext cx="1244657" cy="50954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=</a:t>
                </a:r>
                <a:r>
                  <a:rPr lang="en-US" altLang="zh-CN" dirty="0"/>
                  <a:t>011</a:t>
                </a:r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4B76A6-283D-4F15-8547-84150BCC8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669" y="2274266"/>
                <a:ext cx="1244657" cy="509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90E245-4F99-4066-9DE6-3D3CFEE2AB55}"/>
                  </a:ext>
                </a:extLst>
              </p:cNvPr>
              <p:cNvSpPr/>
              <p:nvPr/>
            </p:nvSpPr>
            <p:spPr>
              <a:xfrm>
                <a:off x="3441670" y="2771568"/>
                <a:ext cx="1245746" cy="516040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0-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90E245-4F99-4066-9DE6-3D3CFEE2AB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670" y="2771568"/>
                <a:ext cx="1245746" cy="5160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E38F98-8E89-4FA8-BAEF-55FCA365AE16}"/>
              </a:ext>
            </a:extLst>
          </p:cNvPr>
          <p:cNvCxnSpPr>
            <a:cxnSpLocks/>
          </p:cNvCxnSpPr>
          <p:nvPr/>
        </p:nvCxnSpPr>
        <p:spPr>
          <a:xfrm>
            <a:off x="7247881" y="2771568"/>
            <a:ext cx="0" cy="515389"/>
          </a:xfrm>
          <a:prstGeom prst="line">
            <a:avLst/>
          </a:prstGeom>
          <a:ln w="28575">
            <a:solidFill>
              <a:srgbClr val="0F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AB226E4-B795-4E19-AC29-160D100477C7}"/>
              </a:ext>
            </a:extLst>
          </p:cNvPr>
          <p:cNvSpPr/>
          <p:nvPr/>
        </p:nvSpPr>
        <p:spPr>
          <a:xfrm>
            <a:off x="7258729" y="2835866"/>
            <a:ext cx="3524766" cy="369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Adversary’s best response: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304B4FD-9E44-424B-910E-F6948789CCAC}"/>
                  </a:ext>
                </a:extLst>
              </p:cNvPr>
              <p:cNvSpPr/>
              <p:nvPr/>
            </p:nvSpPr>
            <p:spPr>
              <a:xfrm>
                <a:off x="9905477" y="2893996"/>
                <a:ext cx="886529" cy="322152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=</a:t>
                </a:r>
                <a:r>
                  <a:rPr lang="en-US" altLang="zh-CN" dirty="0"/>
                  <a:t>110</a:t>
                </a:r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304B4FD-9E44-424B-910E-F6948789CC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477" y="2893996"/>
                <a:ext cx="886529" cy="322152"/>
              </a:xfrm>
              <a:prstGeom prst="rect">
                <a:avLst/>
              </a:prstGeom>
              <a:blipFill>
                <a:blip r:embed="rId6"/>
                <a:stretch>
                  <a:fillRect t="-15385" b="-30769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75B329B-7489-4784-94D0-CB5438F7629D}"/>
                  </a:ext>
                </a:extLst>
              </p:cNvPr>
              <p:cNvSpPr/>
              <p:nvPr/>
            </p:nvSpPr>
            <p:spPr>
              <a:xfrm>
                <a:off x="4704863" y="2275583"/>
                <a:ext cx="1244657" cy="50822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=</a:t>
                </a:r>
                <a:r>
                  <a:rPr lang="en-US" altLang="zh-CN" dirty="0"/>
                  <a:t>110</a:t>
                </a:r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75B329B-7489-4784-94D0-CB5438F762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863" y="2275583"/>
                <a:ext cx="1244657" cy="5082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1540F879-B8B8-4DE4-B20C-4A8D5B97E59E}"/>
              </a:ext>
            </a:extLst>
          </p:cNvPr>
          <p:cNvSpPr/>
          <p:nvPr/>
        </p:nvSpPr>
        <p:spPr>
          <a:xfrm>
            <a:off x="3404283" y="4667948"/>
            <a:ext cx="3524766" cy="369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F6FC6"/>
                </a:solidFill>
              </a:rPr>
              <a:t>Predictor’s best response: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3C6EB1E-F125-48B1-87DD-6EFA78ED6E6F}"/>
                  </a:ext>
                </a:extLst>
              </p:cNvPr>
              <p:cNvSpPr/>
              <p:nvPr/>
            </p:nvSpPr>
            <p:spPr>
              <a:xfrm>
                <a:off x="6117291" y="4726078"/>
                <a:ext cx="886529" cy="322152"/>
              </a:xfrm>
              <a:prstGeom prst="rect">
                <a:avLst/>
              </a:prstGeom>
              <a:solidFill>
                <a:srgbClr val="0F6FC6"/>
              </a:solidFill>
              <a:ln>
                <a:solidFill>
                  <a:srgbClr val="59AA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=</a:t>
                </a:r>
                <a:r>
                  <a:rPr lang="en-US" altLang="zh-CN" dirty="0"/>
                  <a:t>010</a:t>
                </a:r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3C6EB1E-F125-48B1-87DD-6EFA78ED6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291" y="4726078"/>
                <a:ext cx="886529" cy="322152"/>
              </a:xfrm>
              <a:prstGeom prst="rect">
                <a:avLst/>
              </a:prstGeom>
              <a:blipFill>
                <a:blip r:embed="rId8"/>
                <a:stretch>
                  <a:fillRect t="-15385" b="-30769"/>
                </a:stretch>
              </a:blipFill>
              <a:ln>
                <a:solidFill>
                  <a:srgbClr val="59AAF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80B09A-F984-489A-8FF8-51406871CD43}"/>
              </a:ext>
            </a:extLst>
          </p:cNvPr>
          <p:cNvCxnSpPr>
            <a:cxnSpLocks/>
          </p:cNvCxnSpPr>
          <p:nvPr/>
        </p:nvCxnSpPr>
        <p:spPr>
          <a:xfrm>
            <a:off x="3500417" y="4495233"/>
            <a:ext cx="2444167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9B84BB2-5467-44BE-A97D-ED13BAFFC6C6}"/>
                  </a:ext>
                </a:extLst>
              </p:cNvPr>
              <p:cNvSpPr/>
              <p:nvPr/>
            </p:nvSpPr>
            <p:spPr>
              <a:xfrm>
                <a:off x="4704863" y="2773856"/>
                <a:ext cx="1244657" cy="509544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solidFill>
                  <a:schemeClr val="bg2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9B84BB2-5467-44BE-A97D-ED13BAFFC6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863" y="2773856"/>
                <a:ext cx="1244657" cy="5095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2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3C7F0FE-8940-4BC4-8DEB-EB5F69D76353}"/>
                  </a:ext>
                </a:extLst>
              </p:cNvPr>
              <p:cNvSpPr/>
              <p:nvPr/>
            </p:nvSpPr>
            <p:spPr>
              <a:xfrm>
                <a:off x="2555141" y="3304044"/>
                <a:ext cx="886529" cy="496143"/>
              </a:xfrm>
              <a:prstGeom prst="rect">
                <a:avLst/>
              </a:prstGeom>
              <a:solidFill>
                <a:srgbClr val="0F6FC6"/>
              </a:solidFill>
              <a:ln>
                <a:solidFill>
                  <a:srgbClr val="59AA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=</a:t>
                </a:r>
                <a:r>
                  <a:rPr lang="en-US" altLang="zh-CN" dirty="0"/>
                  <a:t>010</a:t>
                </a:r>
                <a:endParaRPr lang="en-US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3C7F0FE-8940-4BC4-8DEB-EB5F69D763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141" y="3304044"/>
                <a:ext cx="886529" cy="4961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59AAF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02AABD5-C5DF-4144-96E9-2776B094A33A}"/>
                  </a:ext>
                </a:extLst>
              </p:cNvPr>
              <p:cNvSpPr/>
              <p:nvPr/>
            </p:nvSpPr>
            <p:spPr>
              <a:xfrm>
                <a:off x="3446283" y="3283351"/>
                <a:ext cx="1260143" cy="509545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1-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02AABD5-C5DF-4144-96E9-2776B094A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283" y="3283351"/>
                <a:ext cx="1260143" cy="5095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2294067-76AB-40E8-AC1B-8639879A58C4}"/>
                  </a:ext>
                </a:extLst>
              </p:cNvPr>
              <p:cNvSpPr/>
              <p:nvPr/>
            </p:nvSpPr>
            <p:spPr>
              <a:xfrm>
                <a:off x="4706444" y="3282083"/>
                <a:ext cx="1242320" cy="513104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solidFill>
                  <a:schemeClr val="bg2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2294067-76AB-40E8-AC1B-8639879A58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44" y="3282083"/>
                <a:ext cx="1242320" cy="5131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bg2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C9C5733-3C87-49A7-A199-7B21774E331A}"/>
              </a:ext>
            </a:extLst>
          </p:cNvPr>
          <p:cNvCxnSpPr>
            <a:cxnSpLocks/>
          </p:cNvCxnSpPr>
          <p:nvPr/>
        </p:nvCxnSpPr>
        <p:spPr>
          <a:xfrm>
            <a:off x="7317932" y="2775421"/>
            <a:ext cx="0" cy="1024766"/>
          </a:xfrm>
          <a:prstGeom prst="line">
            <a:avLst/>
          </a:prstGeom>
          <a:ln w="28575">
            <a:solidFill>
              <a:srgbClr val="0F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DFA6F6C8-5A48-4B61-A15C-DE475CE37BB6}"/>
              </a:ext>
            </a:extLst>
          </p:cNvPr>
          <p:cNvSpPr/>
          <p:nvPr/>
        </p:nvSpPr>
        <p:spPr>
          <a:xfrm>
            <a:off x="7245477" y="3102206"/>
            <a:ext cx="3524766" cy="369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Adversary’s best response: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3ED7224-91B3-4A2E-A770-1042F0AE2C38}"/>
                  </a:ext>
                </a:extLst>
              </p:cNvPr>
              <p:cNvSpPr/>
              <p:nvPr/>
            </p:nvSpPr>
            <p:spPr>
              <a:xfrm>
                <a:off x="9892225" y="3160336"/>
                <a:ext cx="886529" cy="322152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=</a:t>
                </a:r>
                <a:r>
                  <a:rPr lang="en-US" altLang="zh-CN" dirty="0"/>
                  <a:t>010</a:t>
                </a:r>
                <a:endParaRPr lang="en-US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3ED7224-91B3-4A2E-A770-1042F0AE2C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2225" y="3160336"/>
                <a:ext cx="886529" cy="322152"/>
              </a:xfrm>
              <a:prstGeom prst="rect">
                <a:avLst/>
              </a:prstGeom>
              <a:blipFill>
                <a:blip r:embed="rId13"/>
                <a:stretch>
                  <a:fillRect t="-14815" b="-29630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C085141-DBFE-4E38-BA65-DE199BAB8407}"/>
                  </a:ext>
                </a:extLst>
              </p:cNvPr>
              <p:cNvSpPr/>
              <p:nvPr/>
            </p:nvSpPr>
            <p:spPr>
              <a:xfrm>
                <a:off x="5944584" y="2274255"/>
                <a:ext cx="1244657" cy="50822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=</a:t>
                </a:r>
                <a:r>
                  <a:rPr lang="en-US" altLang="zh-CN" dirty="0"/>
                  <a:t>010</a:t>
                </a:r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C085141-DBFE-4E38-BA65-DE199BAB8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584" y="2274255"/>
                <a:ext cx="1244657" cy="50822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362F3C9-0C99-436E-B683-EA27FA369677}"/>
              </a:ext>
            </a:extLst>
          </p:cNvPr>
          <p:cNvCxnSpPr>
            <a:cxnSpLocks/>
          </p:cNvCxnSpPr>
          <p:nvPr/>
        </p:nvCxnSpPr>
        <p:spPr>
          <a:xfrm>
            <a:off x="3500417" y="4616317"/>
            <a:ext cx="3688067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60306C1-CF3C-45E7-832B-078BB9FE407D}"/>
              </a:ext>
            </a:extLst>
          </p:cNvPr>
          <p:cNvSpPr/>
          <p:nvPr/>
        </p:nvSpPr>
        <p:spPr>
          <a:xfrm>
            <a:off x="3404283" y="4886191"/>
            <a:ext cx="3524766" cy="369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F6FC6"/>
                </a:solidFill>
              </a:rPr>
              <a:t>Predictor’s best response: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9FCD2EB-BD9F-4AD5-AFE9-5489F85B6B2A}"/>
                  </a:ext>
                </a:extLst>
              </p:cNvPr>
              <p:cNvSpPr/>
              <p:nvPr/>
            </p:nvSpPr>
            <p:spPr>
              <a:xfrm>
                <a:off x="6117291" y="4944320"/>
                <a:ext cx="886529" cy="322152"/>
              </a:xfrm>
              <a:prstGeom prst="rect">
                <a:avLst/>
              </a:prstGeom>
              <a:solidFill>
                <a:srgbClr val="0F6FC6"/>
              </a:solidFill>
              <a:ln>
                <a:solidFill>
                  <a:srgbClr val="59AA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=</a:t>
                </a:r>
                <a:r>
                  <a:rPr lang="en-US" altLang="zh-CN" dirty="0"/>
                  <a:t>110</a:t>
                </a:r>
                <a:endParaRPr lang="en-US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9FCD2EB-BD9F-4AD5-AFE9-5489F85B6B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291" y="4944320"/>
                <a:ext cx="886529" cy="322152"/>
              </a:xfrm>
              <a:prstGeom prst="rect">
                <a:avLst/>
              </a:prstGeom>
              <a:blipFill>
                <a:blip r:embed="rId15"/>
                <a:stretch>
                  <a:fillRect t="-10714" b="-25000"/>
                </a:stretch>
              </a:blipFill>
              <a:ln>
                <a:solidFill>
                  <a:srgbClr val="59AAF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D2E560B-0106-4591-AB7B-2E1B4303B755}"/>
                  </a:ext>
                </a:extLst>
              </p:cNvPr>
              <p:cNvSpPr/>
              <p:nvPr/>
            </p:nvSpPr>
            <p:spPr>
              <a:xfrm>
                <a:off x="2555141" y="3822605"/>
                <a:ext cx="886529" cy="513104"/>
              </a:xfrm>
              <a:prstGeom prst="rect">
                <a:avLst/>
              </a:prstGeom>
              <a:solidFill>
                <a:srgbClr val="0F6FC6"/>
              </a:solidFill>
              <a:ln>
                <a:solidFill>
                  <a:srgbClr val="59AA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=</a:t>
                </a:r>
                <a:r>
                  <a:rPr lang="en-US" altLang="zh-CN" dirty="0"/>
                  <a:t>110</a:t>
                </a:r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D2E560B-0106-4591-AB7B-2E1B4303B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141" y="3822605"/>
                <a:ext cx="886529" cy="5131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59AAF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ABA8497-8753-4992-9893-A0BF0BE399A3}"/>
                  </a:ext>
                </a:extLst>
              </p:cNvPr>
              <p:cNvSpPr/>
              <p:nvPr/>
            </p:nvSpPr>
            <p:spPr>
              <a:xfrm>
                <a:off x="5946165" y="2773855"/>
                <a:ext cx="1242320" cy="513103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solidFill>
                  <a:schemeClr val="bg2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ABA8497-8753-4992-9893-A0BF0BE399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165" y="2773855"/>
                <a:ext cx="1242320" cy="51310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bg2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692503E-5C43-4FCB-96DC-429920244C6E}"/>
                  </a:ext>
                </a:extLst>
              </p:cNvPr>
              <p:cNvSpPr/>
              <p:nvPr/>
            </p:nvSpPr>
            <p:spPr>
              <a:xfrm>
                <a:off x="5947746" y="3277293"/>
                <a:ext cx="1240738" cy="516565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solidFill>
                  <a:schemeClr val="bg2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1-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692503E-5C43-4FCB-96DC-429920244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746" y="3277293"/>
                <a:ext cx="1240738" cy="5165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bg2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5570B3C-30A3-48EE-99F1-4F0844E6C215}"/>
                  </a:ext>
                </a:extLst>
              </p:cNvPr>
              <p:cNvSpPr/>
              <p:nvPr/>
            </p:nvSpPr>
            <p:spPr>
              <a:xfrm>
                <a:off x="3447865" y="3803602"/>
                <a:ext cx="1250851" cy="513104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16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zh-CN" sz="16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16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5570B3C-30A3-48EE-99F1-4F0844E6C2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865" y="3803602"/>
                <a:ext cx="1250851" cy="513104"/>
              </a:xfrm>
              <a:prstGeom prst="rect">
                <a:avLst/>
              </a:prstGeom>
              <a:blipFill>
                <a:blip r:embed="rId19"/>
                <a:stretch>
                  <a:fillRect b="-4651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1E48020-3706-428D-9610-B76BBA37C137}"/>
                  </a:ext>
                </a:extLst>
              </p:cNvPr>
              <p:cNvSpPr/>
              <p:nvPr/>
            </p:nvSpPr>
            <p:spPr>
              <a:xfrm>
                <a:off x="4708026" y="3805893"/>
                <a:ext cx="1240738" cy="516565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solidFill>
                  <a:schemeClr val="bg2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m:rPr>
                        <m:nor/>
                      </m:rPr>
                      <a: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1E48020-3706-428D-9610-B76BBA37C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026" y="3805893"/>
                <a:ext cx="1240738" cy="5165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bg2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BB84168-94D3-47E0-9D19-191550BAE101}"/>
                  </a:ext>
                </a:extLst>
              </p:cNvPr>
              <p:cNvSpPr/>
              <p:nvPr/>
            </p:nvSpPr>
            <p:spPr>
              <a:xfrm>
                <a:off x="5949328" y="3805242"/>
                <a:ext cx="1239156" cy="516565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solidFill>
                  <a:schemeClr val="bg2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BB84168-94D3-47E0-9D19-191550BA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328" y="3805242"/>
                <a:ext cx="1239156" cy="516565"/>
              </a:xfrm>
              <a:prstGeom prst="rect">
                <a:avLst/>
              </a:prstGeom>
              <a:blipFill>
                <a:blip r:embed="rId21"/>
                <a:stretch>
                  <a:fillRect b="-2439"/>
                </a:stretch>
              </a:blipFill>
              <a:ln>
                <a:solidFill>
                  <a:schemeClr val="bg2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ED1F81-FDA2-451E-B745-DED6747B574F}"/>
              </a:ext>
            </a:extLst>
          </p:cNvPr>
          <p:cNvCxnSpPr>
            <a:cxnSpLocks/>
          </p:cNvCxnSpPr>
          <p:nvPr/>
        </p:nvCxnSpPr>
        <p:spPr>
          <a:xfrm rot="5400000">
            <a:off x="7570201" y="2231942"/>
            <a:ext cx="0" cy="557008"/>
          </a:xfrm>
          <a:prstGeom prst="line">
            <a:avLst/>
          </a:prstGeom>
          <a:ln w="571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B941CFE-9F7C-4E69-9263-9B78CE59C111}"/>
              </a:ext>
            </a:extLst>
          </p:cNvPr>
          <p:cNvCxnSpPr>
            <a:cxnSpLocks/>
          </p:cNvCxnSpPr>
          <p:nvPr/>
        </p:nvCxnSpPr>
        <p:spPr>
          <a:xfrm>
            <a:off x="3015179" y="4413064"/>
            <a:ext cx="0" cy="557008"/>
          </a:xfrm>
          <a:prstGeom prst="line">
            <a:avLst/>
          </a:prstGeom>
          <a:ln w="57150">
            <a:solidFill>
              <a:srgbClr val="0F6FC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5226874-B814-40CF-99A8-5DA651C0BFA2}"/>
              </a:ext>
            </a:extLst>
          </p:cNvPr>
          <p:cNvSpPr/>
          <p:nvPr/>
        </p:nvSpPr>
        <p:spPr>
          <a:xfrm>
            <a:off x="2437553" y="1747688"/>
            <a:ext cx="74136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Iterative procedure: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BE5125F-50C1-44A6-9D08-3C9AE17C411A}"/>
              </a:ext>
            </a:extLst>
          </p:cNvPr>
          <p:cNvSpPr/>
          <p:nvPr/>
        </p:nvSpPr>
        <p:spPr>
          <a:xfrm>
            <a:off x="5305522" y="1884886"/>
            <a:ext cx="4985286" cy="1019523"/>
          </a:xfrm>
          <a:custGeom>
            <a:avLst/>
            <a:gdLst>
              <a:gd name="connsiteX0" fmla="*/ 5085707 w 5085707"/>
              <a:gd name="connsiteY0" fmla="*/ 822355 h 822355"/>
              <a:gd name="connsiteX1" fmla="*/ 2121613 w 5085707"/>
              <a:gd name="connsiteY1" fmla="*/ 10697 h 822355"/>
              <a:gd name="connsiteX2" fmla="*/ 0 w 5085707"/>
              <a:gd name="connsiteY2" fmla="*/ 431937 h 822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5707" h="822355">
                <a:moveTo>
                  <a:pt x="5085707" y="822355"/>
                </a:moveTo>
                <a:cubicBezTo>
                  <a:pt x="4027469" y="449061"/>
                  <a:pt x="2969231" y="75767"/>
                  <a:pt x="2121613" y="10697"/>
                </a:cubicBezTo>
                <a:cubicBezTo>
                  <a:pt x="1273995" y="-54373"/>
                  <a:pt x="636997" y="188782"/>
                  <a:pt x="0" y="431937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304CBF3-50F1-45F3-834A-81AA36FFD159}"/>
              </a:ext>
            </a:extLst>
          </p:cNvPr>
          <p:cNvSpPr/>
          <p:nvPr/>
        </p:nvSpPr>
        <p:spPr>
          <a:xfrm>
            <a:off x="2200537" y="3544670"/>
            <a:ext cx="1260143" cy="1371514"/>
          </a:xfrm>
          <a:custGeom>
            <a:avLst/>
            <a:gdLst>
              <a:gd name="connsiteX0" fmla="*/ 1260143 w 1260143"/>
              <a:gd name="connsiteY0" fmla="*/ 1715784 h 1715784"/>
              <a:gd name="connsiteX1" fmla="*/ 58066 w 1260143"/>
              <a:gd name="connsiteY1" fmla="*/ 816796 h 1715784"/>
              <a:gd name="connsiteX2" fmla="*/ 299509 w 1260143"/>
              <a:gd name="connsiteY2" fmla="*/ 0 h 1715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0143" h="1715784">
                <a:moveTo>
                  <a:pt x="1260143" y="1715784"/>
                </a:moveTo>
                <a:cubicBezTo>
                  <a:pt x="739157" y="1409272"/>
                  <a:pt x="218172" y="1102760"/>
                  <a:pt x="58066" y="816796"/>
                </a:cubicBezTo>
                <a:cubicBezTo>
                  <a:pt x="-102040" y="530832"/>
                  <a:pt x="98734" y="265416"/>
                  <a:pt x="299509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60E3A9D-2476-47BC-AE8E-881FD1C68E35}"/>
              </a:ext>
            </a:extLst>
          </p:cNvPr>
          <p:cNvSpPr/>
          <p:nvPr/>
        </p:nvSpPr>
        <p:spPr>
          <a:xfrm>
            <a:off x="6550179" y="1847865"/>
            <a:ext cx="3797612" cy="1280273"/>
          </a:xfrm>
          <a:custGeom>
            <a:avLst/>
            <a:gdLst>
              <a:gd name="connsiteX0" fmla="*/ 4310009 w 4310009"/>
              <a:gd name="connsiteY0" fmla="*/ 1085406 h 1085406"/>
              <a:gd name="connsiteX1" fmla="*/ 1571946 w 4310009"/>
              <a:gd name="connsiteY1" fmla="*/ 22031 h 1085406"/>
              <a:gd name="connsiteX2" fmla="*/ 0 w 4310009"/>
              <a:gd name="connsiteY2" fmla="*/ 468956 h 108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10009" h="1085406">
                <a:moveTo>
                  <a:pt x="4310009" y="1085406"/>
                </a:moveTo>
                <a:cubicBezTo>
                  <a:pt x="3300145" y="605089"/>
                  <a:pt x="2290281" y="124773"/>
                  <a:pt x="1571946" y="22031"/>
                </a:cubicBezTo>
                <a:cubicBezTo>
                  <a:pt x="853611" y="-80711"/>
                  <a:pt x="426805" y="194122"/>
                  <a:pt x="0" y="468956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8F80B6A-B268-4557-A18E-E7D67AA9B1A0}"/>
              </a:ext>
            </a:extLst>
          </p:cNvPr>
          <p:cNvSpPr/>
          <p:nvPr/>
        </p:nvSpPr>
        <p:spPr>
          <a:xfrm>
            <a:off x="2145626" y="4080318"/>
            <a:ext cx="1361286" cy="1015663"/>
          </a:xfrm>
          <a:custGeom>
            <a:avLst/>
            <a:gdLst>
              <a:gd name="connsiteX0" fmla="*/ 1361286 w 1361286"/>
              <a:gd name="connsiteY0" fmla="*/ 1571946 h 1571946"/>
              <a:gd name="connsiteX1" fmla="*/ 51331 w 1361286"/>
              <a:gd name="connsiteY1" fmla="*/ 667820 h 1571946"/>
              <a:gd name="connsiteX2" fmla="*/ 390378 w 1361286"/>
              <a:gd name="connsiteY2" fmla="*/ 0 h 157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1286" h="1571946">
                <a:moveTo>
                  <a:pt x="1361286" y="1571946"/>
                </a:moveTo>
                <a:cubicBezTo>
                  <a:pt x="787217" y="1250878"/>
                  <a:pt x="213149" y="929811"/>
                  <a:pt x="51331" y="667820"/>
                </a:cubicBezTo>
                <a:cubicBezTo>
                  <a:pt x="-110487" y="405829"/>
                  <a:pt x="139945" y="202914"/>
                  <a:pt x="390378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2803D7-39FD-5643-88DC-29CFDDA82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780AB-A2C3-BF47-AD8C-4C7D31E4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20</a:t>
            </a:fld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129B130-4AE8-6948-A829-3E6A86A88921}"/>
              </a:ext>
            </a:extLst>
          </p:cNvPr>
          <p:cNvSpPr/>
          <p:nvPr/>
        </p:nvSpPr>
        <p:spPr>
          <a:xfrm>
            <a:off x="2437554" y="66005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McMahan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et. al., 20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5)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2860AB-EB15-E745-98B7-8794DA7CA5A9}"/>
              </a:ext>
            </a:extLst>
          </p:cNvPr>
          <p:cNvSpPr txBox="1"/>
          <p:nvPr/>
        </p:nvSpPr>
        <p:spPr>
          <a:xfrm>
            <a:off x="3181549" y="4826487"/>
            <a:ext cx="7495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Highly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depend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on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efficient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algorithm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to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find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best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response!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0382ED-D7B6-CA41-988B-A30361CD782A}"/>
              </a:ext>
            </a:extLst>
          </p:cNvPr>
          <p:cNvSpPr/>
          <p:nvPr/>
        </p:nvSpPr>
        <p:spPr>
          <a:xfrm>
            <a:off x="3181549" y="5338169"/>
            <a:ext cx="3600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Efficient: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F-score,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 err="1">
                <a:solidFill>
                  <a:srgbClr val="7030A0"/>
                </a:solidFill>
              </a:rPr>
              <a:t>Precision@k</a:t>
            </a:r>
            <a:r>
              <a:rPr lang="en-US" altLang="zh-CN" dirty="0">
                <a:solidFill>
                  <a:srgbClr val="7030A0"/>
                </a:solidFill>
              </a:rPr>
              <a:t>,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DCG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E5B579-BCF5-5347-A13C-99A80591124A}"/>
              </a:ext>
            </a:extLst>
          </p:cNvPr>
          <p:cNvSpPr/>
          <p:nvPr/>
        </p:nvSpPr>
        <p:spPr>
          <a:xfrm>
            <a:off x="3181549" y="5805460"/>
            <a:ext cx="3216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Inefficient: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Number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of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inversions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90706D-E8FC-CA40-99BE-29A4CC26D5F7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6398392" y="5990126"/>
            <a:ext cx="7781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EB5FF85-7181-BD49-B6A5-75C8514EB1CA}"/>
              </a:ext>
            </a:extLst>
          </p:cNvPr>
          <p:cNvSpPr/>
          <p:nvPr/>
        </p:nvSpPr>
        <p:spPr>
          <a:xfrm>
            <a:off x="7193320" y="5800630"/>
            <a:ext cx="2698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Approximation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methods</a:t>
            </a:r>
            <a:r>
              <a:rPr lang="zh-CN" altLang="en-US" dirty="0">
                <a:solidFill>
                  <a:srgbClr val="FFC000"/>
                </a:solidFill>
              </a:rPr>
              <a:t>？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33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2" grpId="0" animBg="1"/>
      <p:bldP spid="19" grpId="0" animBg="1"/>
      <p:bldP spid="20" grpId="0" animBg="1"/>
      <p:bldP spid="23" grpId="0"/>
      <p:bldP spid="23" grpId="1"/>
      <p:bldP spid="25" grpId="0" animBg="1"/>
      <p:bldP spid="25" grpId="1" animBg="1"/>
      <p:bldP spid="26" grpId="0" animBg="1"/>
      <p:bldP spid="28" grpId="0"/>
      <p:bldP spid="28" grpId="1"/>
      <p:bldP spid="29" grpId="0" animBg="1"/>
      <p:bldP spid="29" grpId="1" animBg="1"/>
      <p:bldP spid="33" grpId="0" animBg="1"/>
      <p:bldP spid="34" grpId="0" animBg="1"/>
      <p:bldP spid="38" grpId="0" animBg="1"/>
      <p:bldP spid="39" grpId="0" animBg="1"/>
      <p:bldP spid="44" grpId="0"/>
      <p:bldP spid="44" grpId="1"/>
      <p:bldP spid="45" grpId="0" animBg="1"/>
      <p:bldP spid="45" grpId="1" animBg="1"/>
      <p:bldP spid="47" grpId="0" animBg="1"/>
      <p:bldP spid="50" grpId="0"/>
      <p:bldP spid="50" grpId="1"/>
      <p:bldP spid="51" grpId="0" animBg="1"/>
      <p:bldP spid="51" grpId="1" animBg="1"/>
      <p:bldP spid="52" grpId="0" animBg="1"/>
      <p:bldP spid="53" grpId="0" animBg="1"/>
      <p:bldP spid="54" grpId="0" animBg="1"/>
      <p:bldP spid="55" grpId="0" animBg="1"/>
      <p:bldP spid="56" grpId="0" animBg="1"/>
      <p:bldP spid="58" grpId="0" animBg="1"/>
      <p:bldP spid="42" grpId="0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7" grpId="0"/>
      <p:bldP spid="8" grpId="0"/>
      <p:bldP spid="15" grpId="0"/>
      <p:bldP spid="5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90223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Prediction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6C193-EF53-1F46-9E03-BCC51DBA9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9BB168-86A8-554D-84D7-4F6FA1ED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21</a:t>
            </a:fld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17D9ED-4534-1641-9D63-ECBE6EFE0C93}"/>
              </a:ext>
            </a:extLst>
          </p:cNvPr>
          <p:cNvSpPr/>
          <p:nvPr/>
        </p:nvSpPr>
        <p:spPr>
          <a:xfrm>
            <a:off x="2537939" y="1164592"/>
            <a:ext cx="234658" cy="2346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B50126-DEDD-6747-A613-C59B5F4FEAF6}"/>
              </a:ext>
            </a:extLst>
          </p:cNvPr>
          <p:cNvSpPr/>
          <p:nvPr/>
        </p:nvSpPr>
        <p:spPr>
          <a:xfrm>
            <a:off x="2772597" y="2620128"/>
            <a:ext cx="20336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2"/>
                </a:solidFill>
              </a:rPr>
              <a:t>Best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performance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AC60AE7-2626-F840-94E7-CEAC56B9948F}"/>
              </a:ext>
            </a:extLst>
          </p:cNvPr>
          <p:cNvSpPr/>
          <p:nvPr/>
        </p:nvSpPr>
        <p:spPr>
          <a:xfrm>
            <a:off x="2537939" y="2685578"/>
            <a:ext cx="234658" cy="2346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E241EE-A1E4-524C-836D-4D56465E89EB}"/>
              </a:ext>
            </a:extLst>
          </p:cNvPr>
          <p:cNvSpPr/>
          <p:nvPr/>
        </p:nvSpPr>
        <p:spPr>
          <a:xfrm>
            <a:off x="2772597" y="4390350"/>
            <a:ext cx="70494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2"/>
                </a:solidFill>
              </a:rPr>
              <a:t>Close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to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best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performance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when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game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matrix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is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exponential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large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532DCA-DBF7-4B4F-9FA6-8208BE0499B6}"/>
              </a:ext>
            </a:extLst>
          </p:cNvPr>
          <p:cNvSpPr/>
          <p:nvPr/>
        </p:nvSpPr>
        <p:spPr>
          <a:xfrm>
            <a:off x="2527579" y="4466047"/>
            <a:ext cx="234658" cy="2346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AC64AD-6537-C247-8B09-E140B9B975CB}"/>
              </a:ext>
            </a:extLst>
          </p:cNvPr>
          <p:cNvSpPr/>
          <p:nvPr/>
        </p:nvSpPr>
        <p:spPr>
          <a:xfrm>
            <a:off x="2772597" y="1071571"/>
            <a:ext cx="7486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2"/>
                </a:solidFill>
              </a:rPr>
              <a:t>Highest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Probability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Strategy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75D663-5B18-294A-9972-0A3FF7080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153" y="1883260"/>
            <a:ext cx="1516821" cy="3625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FD0586-708D-564C-9AFD-4AE06AFD0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836" y="3197945"/>
            <a:ext cx="4545621" cy="83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F26322-7309-3D48-9AFD-C91FBC88F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010" y="5073948"/>
            <a:ext cx="5460016" cy="85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3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6" grpId="0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08029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Conclusion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-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Learning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With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Precise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solution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E01489-A11E-444C-95E9-D79A7B79EAE5}"/>
              </a:ext>
            </a:extLst>
          </p:cNvPr>
          <p:cNvSpPr/>
          <p:nvPr/>
        </p:nvSpPr>
        <p:spPr>
          <a:xfrm>
            <a:off x="6177115" y="1154065"/>
            <a:ext cx="12362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Efficient?</a:t>
            </a:r>
          </a:p>
          <a:p>
            <a:pPr algn="ctr"/>
            <a:endParaRPr lang="en-US" sz="1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01E8BD-6AB0-4B02-B9BF-964B928D4EE1}"/>
              </a:ext>
            </a:extLst>
          </p:cNvPr>
          <p:cNvSpPr/>
          <p:nvPr/>
        </p:nvSpPr>
        <p:spPr>
          <a:xfrm>
            <a:off x="8754097" y="1149016"/>
            <a:ext cx="1697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 well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C4541051-ED91-4F6E-9CED-CAA074988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2721" y="4491919"/>
            <a:ext cx="615447" cy="615447"/>
          </a:xfrm>
          <a:prstGeom prst="rect">
            <a:avLst/>
          </a:prstGeom>
        </p:spPr>
      </p:pic>
      <p:pic>
        <p:nvPicPr>
          <p:cNvPr id="27" name="Graphic 26" descr="Close">
            <a:extLst>
              <a:ext uri="{FF2B5EF4-FFF2-40B4-BE49-F238E27FC236}">
                <a16:creationId xmlns:a16="http://schemas.microsoft.com/office/drawing/2014/main" id="{54DF6AFA-CC45-4239-A99B-D5D62D22B9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2716" y="1960397"/>
            <a:ext cx="612648" cy="612648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EBAAE3F6-4186-4589-B5A4-FB9CA8373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9450" y="1957599"/>
            <a:ext cx="615447" cy="61544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7674967-66BD-4094-BCBA-3E34CCB373BE}"/>
              </a:ext>
            </a:extLst>
          </p:cNvPr>
          <p:cNvSpPr/>
          <p:nvPr/>
        </p:nvSpPr>
        <p:spPr>
          <a:xfrm>
            <a:off x="2398063" y="1913474"/>
            <a:ext cx="40222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Exponential Family Random Field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9FC5C6-5340-4FD2-A741-D8BD5B1FF4FF}"/>
              </a:ext>
            </a:extLst>
          </p:cNvPr>
          <p:cNvSpPr/>
          <p:nvPr/>
        </p:nvSpPr>
        <p:spPr>
          <a:xfrm>
            <a:off x="2395594" y="3276941"/>
            <a:ext cx="2539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Maximum Margin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903F4E-AAFF-4C78-A94D-E91F4C0D9BCD}"/>
              </a:ext>
            </a:extLst>
          </p:cNvPr>
          <p:cNvSpPr/>
          <p:nvPr/>
        </p:nvSpPr>
        <p:spPr>
          <a:xfrm>
            <a:off x="2397524" y="4607331"/>
            <a:ext cx="33948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Adversarial </a:t>
            </a:r>
            <a:r>
              <a:rPr lang="en-US" altLang="zh-CN" sz="2000" dirty="0">
                <a:solidFill>
                  <a:schemeClr val="accent2"/>
                </a:solidFill>
              </a:rPr>
              <a:t>Learning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BB6B48-8806-4BCA-AA10-9498BE5038AB}"/>
              </a:ext>
            </a:extLst>
          </p:cNvPr>
          <p:cNvSpPr/>
          <p:nvPr/>
        </p:nvSpPr>
        <p:spPr>
          <a:xfrm>
            <a:off x="2610013" y="2305212"/>
            <a:ext cx="24656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(</a:t>
            </a:r>
            <a:r>
              <a:rPr 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Petterson</a:t>
            </a:r>
            <a:r>
              <a:rPr 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et. al., 2009;  </a:t>
            </a:r>
          </a:p>
          <a:p>
            <a:pPr lvl="0"/>
            <a:r>
              <a:rPr 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 </a:t>
            </a:r>
            <a:r>
              <a:rPr 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Volkovs</a:t>
            </a:r>
            <a:r>
              <a:rPr 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&amp; </a:t>
            </a:r>
            <a:r>
              <a:rPr 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Zemel</a:t>
            </a:r>
            <a:r>
              <a:rPr 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, 2012)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3231C5-912C-44F2-8C75-BA61B79A9D37}"/>
              </a:ext>
            </a:extLst>
          </p:cNvPr>
          <p:cNvSpPr/>
          <p:nvPr/>
        </p:nvSpPr>
        <p:spPr>
          <a:xfrm>
            <a:off x="2607546" y="3641434"/>
            <a:ext cx="27635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(</a:t>
            </a:r>
            <a:r>
              <a:rPr 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Tsochantaridis</a:t>
            </a:r>
            <a:r>
              <a:rPr 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et. al., 2005)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1A97E5-CED8-42B4-8B0D-7FFFC4B5B8D2}"/>
              </a:ext>
            </a:extLst>
          </p:cNvPr>
          <p:cNvSpPr/>
          <p:nvPr/>
        </p:nvSpPr>
        <p:spPr>
          <a:xfrm>
            <a:off x="2610007" y="4944790"/>
            <a:ext cx="1531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(our approach)</a:t>
            </a:r>
            <a:endParaRPr lang="en-US" sz="1600" dirty="0">
              <a:solidFill>
                <a:prstClr val="black"/>
              </a:solidFill>
            </a:endParaRPr>
          </a:p>
        </p:txBody>
      </p:sp>
      <p:pic>
        <p:nvPicPr>
          <p:cNvPr id="39" name="Graphic 38" descr="Checkmark">
            <a:extLst>
              <a:ext uri="{FF2B5EF4-FFF2-40B4-BE49-F238E27FC236}">
                <a16:creationId xmlns:a16="http://schemas.microsoft.com/office/drawing/2014/main" id="{66D50B62-236B-4135-8E81-BE3E3EF83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4942" y="4498621"/>
            <a:ext cx="615447" cy="61544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C4D65BE-92C3-4E5D-A20B-45CB5D18FE03}"/>
              </a:ext>
            </a:extLst>
          </p:cNvPr>
          <p:cNvSpPr/>
          <p:nvPr/>
        </p:nvSpPr>
        <p:spPr>
          <a:xfrm>
            <a:off x="7335584" y="1154065"/>
            <a:ext cx="15183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Consistent?</a:t>
            </a:r>
          </a:p>
          <a:p>
            <a:pPr algn="ctr"/>
            <a:endParaRPr lang="en-US" sz="1400" dirty="0"/>
          </a:p>
        </p:txBody>
      </p:sp>
      <p:pic>
        <p:nvPicPr>
          <p:cNvPr id="44" name="Graphic 43" descr="Checkmark">
            <a:extLst>
              <a:ext uri="{FF2B5EF4-FFF2-40B4-BE49-F238E27FC236}">
                <a16:creationId xmlns:a16="http://schemas.microsoft.com/office/drawing/2014/main" id="{30923D49-2284-4CF0-96CB-54BD4E5C1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2253" y="4491919"/>
            <a:ext cx="615447" cy="615447"/>
          </a:xfrm>
          <a:prstGeom prst="rect">
            <a:avLst/>
          </a:prstGeom>
        </p:spPr>
      </p:pic>
      <p:pic>
        <p:nvPicPr>
          <p:cNvPr id="45" name="Graphic 44" descr="Close">
            <a:extLst>
              <a:ext uri="{FF2B5EF4-FFF2-40B4-BE49-F238E27FC236}">
                <a16:creationId xmlns:a16="http://schemas.microsoft.com/office/drawing/2014/main" id="{910021B3-749E-44E1-ABC6-12FBE563C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39449" y="3277223"/>
            <a:ext cx="612648" cy="612648"/>
          </a:xfrm>
          <a:prstGeom prst="rect">
            <a:avLst/>
          </a:prstGeom>
        </p:spPr>
      </p:pic>
      <p:pic>
        <p:nvPicPr>
          <p:cNvPr id="48" name="Graphic 47" descr="Checkmark">
            <a:extLst>
              <a:ext uri="{FF2B5EF4-FFF2-40B4-BE49-F238E27FC236}">
                <a16:creationId xmlns:a16="http://schemas.microsoft.com/office/drawing/2014/main" id="{3608BADB-7312-4935-A24C-06C12756C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8933" y="3297227"/>
            <a:ext cx="615447" cy="6154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FFBC27-DAE4-4717-A516-56B2365A4A94}"/>
              </a:ext>
            </a:extLst>
          </p:cNvPr>
          <p:cNvSpPr txBox="1"/>
          <p:nvPr/>
        </p:nvSpPr>
        <p:spPr>
          <a:xfrm>
            <a:off x="9254059" y="1743624"/>
            <a:ext cx="512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09D7F5-BCEA-4210-BE65-91740E07A3E7}"/>
              </a:ext>
            </a:extLst>
          </p:cNvPr>
          <p:cNvSpPr txBox="1"/>
          <p:nvPr/>
        </p:nvSpPr>
        <p:spPr>
          <a:xfrm>
            <a:off x="9137167" y="3053549"/>
            <a:ext cx="960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CDD569"/>
                </a:solidFill>
                <a:latin typeface="Arial Black" panose="020B0A04020102020204" pitchFamily="34" charset="0"/>
                <a:sym typeface="Symbol" panose="05050102010706020507" pitchFamily="18" charset="2"/>
              </a:rPr>
              <a:t>---</a:t>
            </a:r>
            <a:endParaRPr lang="en-US" sz="4800" dirty="0">
              <a:solidFill>
                <a:srgbClr val="CDD569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E5FA29-6D32-A149-958E-3942B3E9B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9F406-2104-E449-BCD0-985B88DD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48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31" grpId="0"/>
      <p:bldP spid="32" grpId="0"/>
      <p:bldP spid="33" grpId="0"/>
      <p:bldP spid="3" grpId="0"/>
      <p:bldP spid="5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9" y="190223"/>
            <a:ext cx="639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Outline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1380711" y="544374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660AE0-29B4-8540-9D10-4B770456929C}"/>
              </a:ext>
            </a:extLst>
          </p:cNvPr>
          <p:cNvSpPr txBox="1"/>
          <p:nvPr/>
        </p:nvSpPr>
        <p:spPr>
          <a:xfrm>
            <a:off x="2576320" y="1104095"/>
            <a:ext cx="603428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Hard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Problems</a:t>
            </a:r>
          </a:p>
          <a:p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Adversarial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General</a:t>
            </a:r>
          </a:p>
          <a:p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Adversarial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Learning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Multi-class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Classification</a:t>
            </a:r>
          </a:p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Adversarial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Dimensional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Matching</a:t>
            </a:r>
          </a:p>
          <a:p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Future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Works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8E1B21-59BF-BB40-AF5C-2C85C57DE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3EBE9-2059-AF40-9738-29CC0F2C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86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90223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Adversarial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Multi-way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Cut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1FCFA1-3945-46DD-ACD1-474B26D1C727}"/>
              </a:ext>
            </a:extLst>
          </p:cNvPr>
          <p:cNvSpPr/>
          <p:nvPr/>
        </p:nvSpPr>
        <p:spPr>
          <a:xfrm>
            <a:off x="2437553" y="1172380"/>
            <a:ext cx="66174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F6FC6"/>
                </a:solidFill>
              </a:rPr>
              <a:t>Dual Formulation of the Adversarial </a:t>
            </a:r>
            <a:r>
              <a:rPr lang="en-US" altLang="zh-CN" sz="2000" dirty="0">
                <a:solidFill>
                  <a:srgbClr val="0F6FC6"/>
                </a:solidFill>
              </a:rPr>
              <a:t>Multi-way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altLang="zh-CN" sz="2000" dirty="0">
                <a:solidFill>
                  <a:srgbClr val="0F6FC6"/>
                </a:solidFill>
              </a:rPr>
              <a:t>Cut</a:t>
            </a:r>
          </a:p>
          <a:p>
            <a:r>
              <a:rPr lang="en-US" sz="2000" dirty="0">
                <a:solidFill>
                  <a:srgbClr val="0F6FC6"/>
                </a:solidFill>
              </a:rPr>
              <a:t>	</a:t>
            </a:r>
            <a:r>
              <a:rPr lang="en-US" altLang="zh-CN" sz="2000" dirty="0">
                <a:solidFill>
                  <a:srgbClr val="7030A0"/>
                </a:solidFill>
              </a:rPr>
              <a:t>same</a:t>
            </a:r>
            <a:r>
              <a:rPr lang="zh-CN" altLang="en-US" sz="2000" dirty="0">
                <a:solidFill>
                  <a:srgbClr val="7030A0"/>
                </a:solidFill>
              </a:rPr>
              <a:t> </a:t>
            </a:r>
            <a:r>
              <a:rPr lang="en-US" altLang="zh-CN" sz="2000" dirty="0">
                <a:solidFill>
                  <a:srgbClr val="7030A0"/>
                </a:solidFill>
              </a:rPr>
              <a:t>as</a:t>
            </a:r>
            <a:r>
              <a:rPr lang="zh-CN" altLang="en-US" sz="2000" dirty="0">
                <a:solidFill>
                  <a:srgbClr val="7030A0"/>
                </a:solidFill>
              </a:rPr>
              <a:t> </a:t>
            </a:r>
            <a:r>
              <a:rPr lang="en-US" altLang="zh-CN" sz="2000" dirty="0">
                <a:solidFill>
                  <a:srgbClr val="7030A0"/>
                </a:solidFill>
              </a:rPr>
              <a:t>binary</a:t>
            </a:r>
            <a:r>
              <a:rPr lang="zh-CN" altLang="en-US" sz="2000" dirty="0">
                <a:solidFill>
                  <a:srgbClr val="7030A0"/>
                </a:solidFill>
              </a:rPr>
              <a:t> </a:t>
            </a:r>
            <a:r>
              <a:rPr lang="en-US" altLang="zh-CN" sz="2000" dirty="0">
                <a:solidFill>
                  <a:srgbClr val="7030A0"/>
                </a:solidFill>
              </a:rPr>
              <a:t>case</a:t>
            </a:r>
            <a:r>
              <a:rPr lang="zh-CN" altLang="en-US" sz="2000" dirty="0">
                <a:solidFill>
                  <a:srgbClr val="7030A0"/>
                </a:solidFill>
              </a:rPr>
              <a:t> </a:t>
            </a:r>
            <a:r>
              <a:rPr 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(</a:t>
            </a:r>
            <a:r>
              <a:rPr lang="en-US" altLang="zh-CN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Behpour</a:t>
            </a:r>
            <a:r>
              <a:rPr 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, </a:t>
            </a:r>
            <a:r>
              <a:rPr lang="en-US" altLang="zh-CN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2018</a:t>
            </a:r>
            <a:r>
              <a:rPr 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)</a:t>
            </a:r>
          </a:p>
          <a:p>
            <a:r>
              <a:rPr lang="zh-CN" altLang="en-US" sz="2000" dirty="0">
                <a:solidFill>
                  <a:srgbClr val="7030A0"/>
                </a:solidFill>
              </a:rPr>
              <a:t>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6C193-EF53-1F46-9E03-BCC51DBA9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Multi-class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9BB168-86A8-554D-84D7-4F6FA1ED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24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71EE0A-DE07-7940-95EE-100F0097C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447" y="2480502"/>
            <a:ext cx="6934686" cy="23553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674483-0DA2-C844-9F23-D397BD159B1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00219" y="1961754"/>
            <a:ext cx="3295289" cy="630284"/>
          </a:xfrm>
          <a:prstGeom prst="rect">
            <a:avLst/>
          </a:prstGeom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423B976-6CD3-6F4B-8D0E-A3AB477FF258}"/>
              </a:ext>
            </a:extLst>
          </p:cNvPr>
          <p:cNvSpPr txBox="1"/>
          <p:nvPr/>
        </p:nvSpPr>
        <p:spPr>
          <a:xfrm>
            <a:off x="3697359" y="2045109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Hamming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Loss: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90A9D4-1393-614F-B128-E949CCE366E0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8733183" y="2279374"/>
            <a:ext cx="551188" cy="238108"/>
          </a:xfrm>
          <a:prstGeom prst="straightConnector1">
            <a:avLst/>
          </a:prstGeom>
          <a:ln w="25400">
            <a:solidFill>
              <a:srgbClr val="00B050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BC98123-9F70-0A4D-9D5E-037B8B4C0A57}"/>
              </a:ext>
            </a:extLst>
          </p:cNvPr>
          <p:cNvSpPr/>
          <p:nvPr/>
        </p:nvSpPr>
        <p:spPr>
          <a:xfrm>
            <a:off x="8637105" y="2517482"/>
            <a:ext cx="1294532" cy="580218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7C0583-FAAA-5042-8E32-79199A3FFA54}"/>
              </a:ext>
            </a:extLst>
          </p:cNvPr>
          <p:cNvSpPr/>
          <p:nvPr/>
        </p:nvSpPr>
        <p:spPr>
          <a:xfrm>
            <a:off x="4217505" y="4101117"/>
            <a:ext cx="4515678" cy="58021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FC1AD5-10F3-A24D-837F-E583477FEF0E}"/>
              </a:ext>
            </a:extLst>
          </p:cNvPr>
          <p:cNvCxnSpPr>
            <a:cxnSpLocks/>
          </p:cNvCxnSpPr>
          <p:nvPr/>
        </p:nvCxnSpPr>
        <p:spPr>
          <a:xfrm>
            <a:off x="7341704" y="4681335"/>
            <a:ext cx="251792" cy="505454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3CE0EAE-6E88-8F44-9B90-8080E2D595A9}"/>
              </a:ext>
            </a:extLst>
          </p:cNvPr>
          <p:cNvSpPr txBox="1"/>
          <p:nvPr/>
        </p:nvSpPr>
        <p:spPr>
          <a:xfrm>
            <a:off x="6475344" y="5185332"/>
            <a:ext cx="316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Pairwise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feature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and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Lagrangian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513A3A9-333C-1342-8FA0-E18DE7CB7773}"/>
              </a:ext>
            </a:extLst>
          </p:cNvPr>
          <p:cNvSpPr/>
          <p:nvPr/>
        </p:nvSpPr>
        <p:spPr>
          <a:xfrm>
            <a:off x="3479105" y="2886472"/>
            <a:ext cx="880860" cy="320559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010C2FC-FCD9-634A-B687-9420F12E9E64}"/>
              </a:ext>
            </a:extLst>
          </p:cNvPr>
          <p:cNvCxnSpPr>
            <a:cxnSpLocks/>
          </p:cNvCxnSpPr>
          <p:nvPr/>
        </p:nvCxnSpPr>
        <p:spPr>
          <a:xfrm flipH="1">
            <a:off x="2716697" y="3250860"/>
            <a:ext cx="880859" cy="400110"/>
          </a:xfrm>
          <a:prstGeom prst="straightConnector1">
            <a:avLst/>
          </a:prstGeom>
          <a:ln w="254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A988BAA-D762-9E47-877D-22900871626D}"/>
              </a:ext>
            </a:extLst>
          </p:cNvPr>
          <p:cNvSpPr txBox="1"/>
          <p:nvPr/>
        </p:nvSpPr>
        <p:spPr>
          <a:xfrm>
            <a:off x="1170324" y="3522565"/>
            <a:ext cx="1875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Condition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to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keep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pairwise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potential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one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sign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00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 animBg="1"/>
      <p:bldP spid="31" grpId="0" animBg="1"/>
      <p:bldP spid="34" grpId="0"/>
      <p:bldP spid="36" grpId="0" animBg="1"/>
      <p:bldP spid="4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90223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Adversarial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Multi-way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Cut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1FCFA1-3945-46DD-ACD1-474B26D1C727}"/>
              </a:ext>
            </a:extLst>
          </p:cNvPr>
          <p:cNvSpPr/>
          <p:nvPr/>
        </p:nvSpPr>
        <p:spPr>
          <a:xfrm>
            <a:off x="2437554" y="1021421"/>
            <a:ext cx="6617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F6FC6"/>
                </a:solidFill>
              </a:rPr>
              <a:t>Game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altLang="zh-CN" sz="2000" dirty="0" err="1">
                <a:solidFill>
                  <a:srgbClr val="0F6FC6"/>
                </a:solidFill>
              </a:rPr>
              <a:t>marix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altLang="zh-CN" sz="2000" dirty="0">
                <a:solidFill>
                  <a:srgbClr val="0F6FC6"/>
                </a:solidFill>
              </a:rPr>
              <a:t>for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altLang="zh-CN" sz="2000" dirty="0">
                <a:solidFill>
                  <a:srgbClr val="0F6FC6"/>
                </a:solidFill>
              </a:rPr>
              <a:t>Adversarial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altLang="zh-CN" sz="2000" dirty="0">
                <a:solidFill>
                  <a:srgbClr val="0F6FC6"/>
                </a:solidFill>
              </a:rPr>
              <a:t>Multi-way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altLang="zh-CN" sz="2000" dirty="0">
                <a:solidFill>
                  <a:srgbClr val="0F6FC6"/>
                </a:solidFill>
              </a:rPr>
              <a:t>Cut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6C193-EF53-1F46-9E03-BCC51DBA9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Multi-class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9BB168-86A8-554D-84D7-4F6FA1ED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25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80CB3E-2A53-F64E-9843-64757112D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308" y="1647760"/>
            <a:ext cx="7157192" cy="2468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254F3B9-D1FD-3E47-B5F1-C2AE271DCCC9}"/>
                  </a:ext>
                </a:extLst>
              </p:cNvPr>
              <p:cNvSpPr/>
              <p:nvPr/>
            </p:nvSpPr>
            <p:spPr>
              <a:xfrm>
                <a:off x="2437554" y="4645901"/>
                <a:ext cx="269103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rgbClr val="00B050"/>
                    </a:solidFill>
                  </a:rPr>
                  <a:t>The</a:t>
                </a:r>
                <a:r>
                  <a:rPr lang="zh-CN" alt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game</a:t>
                </a:r>
                <a:r>
                  <a:rPr lang="zh-CN" alt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size</a:t>
                </a:r>
                <a:r>
                  <a:rPr lang="zh-CN" alt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is</a:t>
                </a:r>
                <a:r>
                  <a:rPr lang="zh-CN" altLang="en-US" sz="24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254F3B9-D1FD-3E47-B5F1-C2AE271DCC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554" y="4645901"/>
                <a:ext cx="2691037" cy="461665"/>
              </a:xfrm>
              <a:prstGeom prst="rect">
                <a:avLst/>
              </a:prstGeom>
              <a:blipFill>
                <a:blip r:embed="rId4"/>
                <a:stretch>
                  <a:fillRect l="-3774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BEAB625-8EFD-204B-97BC-FDBB4F91A011}"/>
              </a:ext>
            </a:extLst>
          </p:cNvPr>
          <p:cNvSpPr/>
          <p:nvPr/>
        </p:nvSpPr>
        <p:spPr>
          <a:xfrm>
            <a:off x="6732105" y="4738599"/>
            <a:ext cx="3165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Need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double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oracle</a:t>
            </a:r>
            <a:r>
              <a:rPr lang="zh-CN" altLang="en-US" sz="2800" dirty="0">
                <a:solidFill>
                  <a:srgbClr val="FF0000"/>
                </a:solidFill>
              </a:rPr>
              <a:t>！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7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008934-43D4-C44F-8906-D1DD34067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50" y="1901788"/>
            <a:ext cx="9736554" cy="216027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90223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Adversarial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Multi-way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Cut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1FCFA1-3945-46DD-ACD1-474B26D1C727}"/>
              </a:ext>
            </a:extLst>
          </p:cNvPr>
          <p:cNvSpPr/>
          <p:nvPr/>
        </p:nvSpPr>
        <p:spPr>
          <a:xfrm>
            <a:off x="2437554" y="1021421"/>
            <a:ext cx="6617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F6FC6"/>
                </a:solidFill>
              </a:rPr>
              <a:t>Adversary’s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altLang="zh-CN" sz="2000" dirty="0">
                <a:solidFill>
                  <a:srgbClr val="0F6FC6"/>
                </a:solidFill>
              </a:rPr>
              <a:t>Best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altLang="zh-CN" sz="2000" dirty="0">
                <a:solidFill>
                  <a:srgbClr val="0F6FC6"/>
                </a:solidFill>
              </a:rPr>
              <a:t>Response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endParaRPr lang="en-US" altLang="zh-CN" sz="2000" dirty="0">
              <a:solidFill>
                <a:srgbClr val="0F6FC6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6C193-EF53-1F46-9E03-BCC51DBA9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Multi-class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9BB168-86A8-554D-84D7-4F6FA1ED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26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1CF91D-FA3C-9447-825B-C53E27C7B8F4}"/>
              </a:ext>
            </a:extLst>
          </p:cNvPr>
          <p:cNvSpPr/>
          <p:nvPr/>
        </p:nvSpPr>
        <p:spPr>
          <a:xfrm>
            <a:off x="2411050" y="1862032"/>
            <a:ext cx="5742350" cy="747844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51DA1F-5BA1-3A40-8D92-52E754B9D4D2}"/>
              </a:ext>
            </a:extLst>
          </p:cNvPr>
          <p:cNvCxnSpPr>
            <a:cxnSpLocks/>
            <a:stCxn id="16" idx="0"/>
            <a:endCxn id="18" idx="1"/>
          </p:cNvCxnSpPr>
          <p:nvPr/>
        </p:nvCxnSpPr>
        <p:spPr>
          <a:xfrm flipV="1">
            <a:off x="5282225" y="1438810"/>
            <a:ext cx="1169513" cy="423222"/>
          </a:xfrm>
          <a:prstGeom prst="straightConnector1">
            <a:avLst/>
          </a:prstGeom>
          <a:ln w="254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8247F0A-55E2-124D-B771-2C606811B1FC}"/>
              </a:ext>
            </a:extLst>
          </p:cNvPr>
          <p:cNvSpPr txBox="1"/>
          <p:nvPr/>
        </p:nvSpPr>
        <p:spPr>
          <a:xfrm>
            <a:off x="6451738" y="1254144"/>
            <a:ext cx="3162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Left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over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inner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problem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00FB02-5A2D-4847-8B03-91CB0A92B706}"/>
              </a:ext>
            </a:extLst>
          </p:cNvPr>
          <p:cNvSpPr/>
          <p:nvPr/>
        </p:nvSpPr>
        <p:spPr>
          <a:xfrm>
            <a:off x="2775485" y="3403787"/>
            <a:ext cx="3466289" cy="642144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FE0FEA-B3B2-CF47-AA1E-A6224B4D5407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3392083" y="4045931"/>
            <a:ext cx="1116547" cy="526610"/>
          </a:xfrm>
          <a:prstGeom prst="straightConnector1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492BFE7-59CC-A242-B930-EEF705F17DB4}"/>
                  </a:ext>
                </a:extLst>
              </p:cNvPr>
              <p:cNvSpPr txBox="1"/>
              <p:nvPr/>
            </p:nvSpPr>
            <p:spPr>
              <a:xfrm>
                <a:off x="2437554" y="4572541"/>
                <a:ext cx="1909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̌"/>
                              <m:ctrlPr>
                                <a:rPr lang="en-US" altLang="zh-CN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492BFE7-59CC-A242-B930-EEF705F17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554" y="4572541"/>
                <a:ext cx="19090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0AA9722-CA2A-FD47-88B5-1331CEFCDB1C}"/>
              </a:ext>
            </a:extLst>
          </p:cNvPr>
          <p:cNvSpPr/>
          <p:nvPr/>
        </p:nvSpPr>
        <p:spPr>
          <a:xfrm>
            <a:off x="6783573" y="3430841"/>
            <a:ext cx="4351731" cy="642144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372F338-9C41-D64F-907A-07632BB70888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 flipH="1">
            <a:off x="8959438" y="4072985"/>
            <a:ext cx="1" cy="470253"/>
          </a:xfrm>
          <a:prstGeom prst="straightConnector1">
            <a:avLst/>
          </a:prstGeom>
          <a:ln w="254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5C20BFC-A22A-B94B-A31B-D1ECF4BF100C}"/>
                  </a:ext>
                </a:extLst>
              </p:cNvPr>
              <p:cNvSpPr txBox="1"/>
              <p:nvPr/>
            </p:nvSpPr>
            <p:spPr>
              <a:xfrm>
                <a:off x="7592072" y="4543238"/>
                <a:ext cx="2734732" cy="690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̌"/>
                              <m:ctrlP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̌"/>
                              <m:ctrlP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zh-CN" altLang="en-US" dirty="0">
                    <a:solidFill>
                      <a:srgbClr val="0070C0"/>
                    </a:solidFill>
                  </a:rPr>
                  <a:t>   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Non-zero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only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if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5C20BFC-A22A-B94B-A31B-D1ECF4BF1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072" y="4543238"/>
                <a:ext cx="2734732" cy="690958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80E6FF28-D766-464C-9E98-A73CBCE7E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7264" y="3077697"/>
            <a:ext cx="45719" cy="10806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0AB0E10-4766-B64D-92F9-51A42FCC5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7315" y="3715201"/>
            <a:ext cx="47928" cy="1132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D67BF92-5531-8F49-A531-F3D87113BFE5}"/>
                  </a:ext>
                </a:extLst>
              </p:cNvPr>
              <p:cNvSpPr txBox="1"/>
              <p:nvPr/>
            </p:nvSpPr>
            <p:spPr>
              <a:xfrm>
                <a:off x="2199843" y="5367713"/>
                <a:ext cx="3162597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B050"/>
                    </a:solidFill>
                  </a:rPr>
                  <a:t>Add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indicator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variables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D67BF92-5531-8F49-A531-F3D87113B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843" y="5367713"/>
                <a:ext cx="3162597" cy="391646"/>
              </a:xfrm>
              <a:prstGeom prst="rect">
                <a:avLst/>
              </a:prstGeom>
              <a:blipFill>
                <a:blip r:embed="rId7"/>
                <a:stretch>
                  <a:fillRect l="-1600" t="-6452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739A5B5-5F6D-9A41-98B5-FA03909E7CD4}"/>
                  </a:ext>
                </a:extLst>
              </p:cNvPr>
              <p:cNvSpPr txBox="1"/>
              <p:nvPr/>
            </p:nvSpPr>
            <p:spPr>
              <a:xfrm>
                <a:off x="7632683" y="5346350"/>
                <a:ext cx="3162597" cy="47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F6FC6"/>
                    </a:solidFill>
                  </a:rPr>
                  <a:t>Add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indicator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variables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smtClean="0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>
                  <a:solidFill>
                    <a:srgbClr val="0F6FC6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739A5B5-5F6D-9A41-98B5-FA03909E7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683" y="5346350"/>
                <a:ext cx="3162597" cy="476221"/>
              </a:xfrm>
              <a:prstGeom prst="rect">
                <a:avLst/>
              </a:prstGeom>
              <a:blipFill>
                <a:blip r:embed="rId8"/>
                <a:stretch>
                  <a:fillRect l="-1200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C38D8094-E0C6-E848-9D05-3DBF7D02F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729" y="3733680"/>
            <a:ext cx="45719" cy="1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6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24" grpId="0" animBg="1"/>
      <p:bldP spid="26" grpId="0"/>
      <p:bldP spid="30" grpId="0" animBg="1"/>
      <p:bldP spid="32" grpId="0"/>
      <p:bldP spid="42" grpId="0"/>
      <p:bldP spid="4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90223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Adversarial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Multi-way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Cut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1FCFA1-3945-46DD-ACD1-474B26D1C727}"/>
              </a:ext>
            </a:extLst>
          </p:cNvPr>
          <p:cNvSpPr/>
          <p:nvPr/>
        </p:nvSpPr>
        <p:spPr>
          <a:xfrm>
            <a:off x="2437554" y="1021421"/>
            <a:ext cx="6617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F6FC6"/>
                </a:solidFill>
              </a:rPr>
              <a:t>Adversary’s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altLang="zh-CN" sz="2000" dirty="0">
                <a:solidFill>
                  <a:srgbClr val="0F6FC6"/>
                </a:solidFill>
              </a:rPr>
              <a:t>Best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altLang="zh-CN" sz="2000" dirty="0">
                <a:solidFill>
                  <a:srgbClr val="0F6FC6"/>
                </a:solidFill>
              </a:rPr>
              <a:t>Response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endParaRPr lang="en-US" altLang="zh-CN" sz="2000" dirty="0">
              <a:solidFill>
                <a:srgbClr val="0F6FC6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6C193-EF53-1F46-9E03-BCC51DBA9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Multi-class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9BB168-86A8-554D-84D7-4F6FA1ED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27</a:t>
            </a:fld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D2E7099-221A-7A43-9A58-DDCC3CBEEB8C}"/>
              </a:ext>
            </a:extLst>
          </p:cNvPr>
          <p:cNvSpPr/>
          <p:nvPr/>
        </p:nvSpPr>
        <p:spPr>
          <a:xfrm>
            <a:off x="5520773" y="4428000"/>
            <a:ext cx="393180" cy="3931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6D42530-E02C-E34C-A4F0-17462843372E}"/>
              </a:ext>
            </a:extLst>
          </p:cNvPr>
          <p:cNvSpPr/>
          <p:nvPr/>
        </p:nvSpPr>
        <p:spPr>
          <a:xfrm>
            <a:off x="6977708" y="4427995"/>
            <a:ext cx="393180" cy="3931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E77DFA5-B0DF-D74C-9A88-97D51439E72D}"/>
              </a:ext>
            </a:extLst>
          </p:cNvPr>
          <p:cNvSpPr/>
          <p:nvPr/>
        </p:nvSpPr>
        <p:spPr>
          <a:xfrm>
            <a:off x="5520773" y="5807158"/>
            <a:ext cx="393180" cy="3931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5C49DFB-01CF-C548-A4FF-D3382C9DF0EB}"/>
              </a:ext>
            </a:extLst>
          </p:cNvPr>
          <p:cNvSpPr/>
          <p:nvPr/>
        </p:nvSpPr>
        <p:spPr>
          <a:xfrm>
            <a:off x="6977708" y="5819758"/>
            <a:ext cx="393180" cy="3931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112B1DC-3498-CF43-9967-1770B353B460}"/>
              </a:ext>
            </a:extLst>
          </p:cNvPr>
          <p:cNvGrpSpPr/>
          <p:nvPr/>
        </p:nvGrpSpPr>
        <p:grpSpPr>
          <a:xfrm>
            <a:off x="5717362" y="4624585"/>
            <a:ext cx="1317926" cy="1391761"/>
            <a:chOff x="5192507" y="3858942"/>
            <a:chExt cx="1181025" cy="1247202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06E9A2C-382B-D840-8ECA-A084C6A87DAB}"/>
                </a:ext>
              </a:extLst>
            </p:cNvPr>
            <p:cNvCxnSpPr>
              <a:cxnSpLocks/>
              <a:stCxn id="42" idx="6"/>
              <a:endCxn id="43" idx="2"/>
            </p:cNvCxnSpPr>
            <p:nvPr/>
          </p:nvCxnSpPr>
          <p:spPr>
            <a:xfrm flipV="1">
              <a:off x="5368677" y="3858942"/>
              <a:ext cx="953256" cy="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20FB4D-C3A9-5440-BB1B-6292F9632F2F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>
              <a:off x="5368678" y="5094853"/>
              <a:ext cx="953257" cy="11291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B3D867C-648A-994A-A8F1-48D0ECB12273}"/>
                </a:ext>
              </a:extLst>
            </p:cNvPr>
            <p:cNvCxnSpPr>
              <a:cxnSpLocks/>
              <a:stCxn id="42" idx="5"/>
              <a:endCxn id="45" idx="1"/>
            </p:cNvCxnSpPr>
            <p:nvPr/>
          </p:nvCxnSpPr>
          <p:spPr>
            <a:xfrm>
              <a:off x="5317078" y="3983516"/>
              <a:ext cx="1056454" cy="998057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EC0C51-06A7-0E4F-9132-6DF70F599D59}"/>
                </a:ext>
              </a:extLst>
            </p:cNvPr>
            <p:cNvCxnSpPr>
              <a:cxnSpLocks/>
              <a:stCxn id="44" idx="0"/>
              <a:endCxn id="42" idx="4"/>
            </p:cNvCxnSpPr>
            <p:nvPr/>
          </p:nvCxnSpPr>
          <p:spPr>
            <a:xfrm flipV="1">
              <a:off x="5192507" y="4035115"/>
              <a:ext cx="0" cy="883567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D85F99A-C7E7-E746-9C9E-1CDCBF1DC989}"/>
              </a:ext>
            </a:extLst>
          </p:cNvPr>
          <p:cNvCxnSpPr>
            <a:cxnSpLocks/>
            <a:stCxn id="43" idx="4"/>
            <a:endCxn id="45" idx="0"/>
          </p:cNvCxnSpPr>
          <p:nvPr/>
        </p:nvCxnSpPr>
        <p:spPr>
          <a:xfrm>
            <a:off x="7174298" y="4821176"/>
            <a:ext cx="0" cy="99858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8333844-EF06-6B4E-9542-0D22A3B8423E}"/>
              </a:ext>
            </a:extLst>
          </p:cNvPr>
          <p:cNvCxnSpPr>
            <a:cxnSpLocks/>
            <a:stCxn id="43" idx="3"/>
            <a:endCxn id="44" idx="7"/>
          </p:cNvCxnSpPr>
          <p:nvPr/>
        </p:nvCxnSpPr>
        <p:spPr>
          <a:xfrm flipH="1">
            <a:off x="5856374" y="4763596"/>
            <a:ext cx="1178915" cy="110114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C3E30EFF-4DB6-C948-9F60-7C7348410A69}"/>
              </a:ext>
            </a:extLst>
          </p:cNvPr>
          <p:cNvSpPr/>
          <p:nvPr/>
        </p:nvSpPr>
        <p:spPr>
          <a:xfrm>
            <a:off x="6280315" y="3760319"/>
            <a:ext cx="393180" cy="39318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424A5BB-01CF-0D4B-A131-6FE82CB6A6D9}"/>
              </a:ext>
            </a:extLst>
          </p:cNvPr>
          <p:cNvSpPr/>
          <p:nvPr/>
        </p:nvSpPr>
        <p:spPr>
          <a:xfrm flipH="1">
            <a:off x="4416422" y="5156765"/>
            <a:ext cx="390923" cy="39318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B62705C-E1C9-094A-8077-E3855656BBB1}"/>
              </a:ext>
            </a:extLst>
          </p:cNvPr>
          <p:cNvSpPr/>
          <p:nvPr/>
        </p:nvSpPr>
        <p:spPr>
          <a:xfrm>
            <a:off x="8247458" y="5175386"/>
            <a:ext cx="393180" cy="39318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92F88F7-72CE-F146-B0C4-57C6A1D93CF3}"/>
              </a:ext>
            </a:extLst>
          </p:cNvPr>
          <p:cNvCxnSpPr>
            <a:cxnSpLocks/>
            <a:stCxn id="42" idx="0"/>
            <a:endCxn id="53" idx="2"/>
          </p:cNvCxnSpPr>
          <p:nvPr/>
        </p:nvCxnSpPr>
        <p:spPr>
          <a:xfrm flipV="1">
            <a:off x="5717363" y="3956909"/>
            <a:ext cx="562952" cy="47109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76FB25-4070-CC48-BF76-42A8F99DF819}"/>
              </a:ext>
            </a:extLst>
          </p:cNvPr>
          <p:cNvCxnSpPr>
            <a:cxnSpLocks/>
            <a:stCxn id="54" idx="0"/>
            <a:endCxn id="42" idx="2"/>
          </p:cNvCxnSpPr>
          <p:nvPr/>
        </p:nvCxnSpPr>
        <p:spPr>
          <a:xfrm flipV="1">
            <a:off x="4611883" y="4624590"/>
            <a:ext cx="908890" cy="53217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1F35ACB-0738-694A-83A8-70B2A1A30C6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>
            <a:off x="5913953" y="4624590"/>
            <a:ext cx="2333505" cy="74738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8A2665-052C-7448-8D37-2420D9D613F1}"/>
              </a:ext>
            </a:extLst>
          </p:cNvPr>
          <p:cNvCxnSpPr>
            <a:cxnSpLocks/>
            <a:stCxn id="43" idx="5"/>
            <a:endCxn id="55" idx="1"/>
          </p:cNvCxnSpPr>
          <p:nvPr/>
        </p:nvCxnSpPr>
        <p:spPr>
          <a:xfrm>
            <a:off x="7313308" y="4763595"/>
            <a:ext cx="991730" cy="46937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8069BE-0239-6D43-9CC0-2DD708BE928A}"/>
              </a:ext>
            </a:extLst>
          </p:cNvPr>
          <p:cNvCxnSpPr>
            <a:cxnSpLocks/>
            <a:stCxn id="53" idx="6"/>
            <a:endCxn id="43" idx="0"/>
          </p:cNvCxnSpPr>
          <p:nvPr/>
        </p:nvCxnSpPr>
        <p:spPr>
          <a:xfrm>
            <a:off x="6673495" y="3956909"/>
            <a:ext cx="500803" cy="47108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817690B-8EFB-BB44-B58B-95C7C72753C2}"/>
              </a:ext>
            </a:extLst>
          </p:cNvPr>
          <p:cNvCxnSpPr>
            <a:cxnSpLocks/>
            <a:stCxn id="44" idx="7"/>
            <a:endCxn id="53" idx="3"/>
          </p:cNvCxnSpPr>
          <p:nvPr/>
        </p:nvCxnSpPr>
        <p:spPr>
          <a:xfrm flipV="1">
            <a:off x="5856373" y="4095919"/>
            <a:ext cx="481522" cy="176881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6BC73EE-20B9-8044-ADF6-29A232DD7974}"/>
              </a:ext>
            </a:extLst>
          </p:cNvPr>
          <p:cNvCxnSpPr>
            <a:cxnSpLocks/>
            <a:stCxn id="45" idx="1"/>
            <a:endCxn id="53" idx="5"/>
          </p:cNvCxnSpPr>
          <p:nvPr/>
        </p:nvCxnSpPr>
        <p:spPr>
          <a:xfrm flipH="1" flipV="1">
            <a:off x="6615915" y="4095919"/>
            <a:ext cx="419373" cy="178141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8F58204-B04A-BA4D-A542-54E7A6FB92E9}"/>
              </a:ext>
            </a:extLst>
          </p:cNvPr>
          <p:cNvCxnSpPr>
            <a:cxnSpLocks/>
            <a:stCxn id="54" idx="2"/>
            <a:endCxn id="43" idx="3"/>
          </p:cNvCxnSpPr>
          <p:nvPr/>
        </p:nvCxnSpPr>
        <p:spPr>
          <a:xfrm flipV="1">
            <a:off x="4807345" y="4763595"/>
            <a:ext cx="2227943" cy="58976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CE7357A-F3F7-9749-AA34-2168E6FB5C99}"/>
              </a:ext>
            </a:extLst>
          </p:cNvPr>
          <p:cNvCxnSpPr>
            <a:cxnSpLocks/>
            <a:stCxn id="54" idx="4"/>
            <a:endCxn id="44" idx="2"/>
          </p:cNvCxnSpPr>
          <p:nvPr/>
        </p:nvCxnSpPr>
        <p:spPr>
          <a:xfrm>
            <a:off x="4611883" y="5549945"/>
            <a:ext cx="908890" cy="45380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CEFBBB3-5CE9-0944-87FA-1BF004281AA7}"/>
              </a:ext>
            </a:extLst>
          </p:cNvPr>
          <p:cNvCxnSpPr>
            <a:cxnSpLocks/>
            <a:stCxn id="54" idx="3"/>
            <a:endCxn id="45" idx="2"/>
          </p:cNvCxnSpPr>
          <p:nvPr/>
        </p:nvCxnSpPr>
        <p:spPr>
          <a:xfrm>
            <a:off x="4750096" y="5492365"/>
            <a:ext cx="2227612" cy="52398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6F00609-CB40-D448-B4F8-405FE9F0E479}"/>
              </a:ext>
            </a:extLst>
          </p:cNvPr>
          <p:cNvCxnSpPr>
            <a:cxnSpLocks/>
            <a:stCxn id="44" idx="6"/>
            <a:endCxn id="55" idx="3"/>
          </p:cNvCxnSpPr>
          <p:nvPr/>
        </p:nvCxnSpPr>
        <p:spPr>
          <a:xfrm flipV="1">
            <a:off x="5913953" y="5510986"/>
            <a:ext cx="2391085" cy="49276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71931CC-CB62-AA43-9B67-5F3020BF471F}"/>
              </a:ext>
            </a:extLst>
          </p:cNvPr>
          <p:cNvCxnSpPr>
            <a:cxnSpLocks/>
            <a:stCxn id="45" idx="6"/>
            <a:endCxn id="55" idx="4"/>
          </p:cNvCxnSpPr>
          <p:nvPr/>
        </p:nvCxnSpPr>
        <p:spPr>
          <a:xfrm flipV="1">
            <a:off x="7370888" y="5568566"/>
            <a:ext cx="1073160" cy="44778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9" name="Arc 68">
            <a:extLst>
              <a:ext uri="{FF2B5EF4-FFF2-40B4-BE49-F238E27FC236}">
                <a16:creationId xmlns:a16="http://schemas.microsoft.com/office/drawing/2014/main" id="{5D04E408-17AE-8841-8F70-13987A2C467A}"/>
              </a:ext>
            </a:extLst>
          </p:cNvPr>
          <p:cNvSpPr/>
          <p:nvPr/>
        </p:nvSpPr>
        <p:spPr>
          <a:xfrm>
            <a:off x="3941421" y="4485580"/>
            <a:ext cx="1194977" cy="613412"/>
          </a:xfrm>
          <a:prstGeom prst="arc">
            <a:avLst/>
          </a:prstGeom>
          <a:ln>
            <a:solidFill>
              <a:srgbClr val="0F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84FA73D9-287F-6842-848B-DA30C09573CA}"/>
              </a:ext>
            </a:extLst>
          </p:cNvPr>
          <p:cNvSpPr/>
          <p:nvPr/>
        </p:nvSpPr>
        <p:spPr>
          <a:xfrm>
            <a:off x="4771218" y="3857796"/>
            <a:ext cx="1194977" cy="613412"/>
          </a:xfrm>
          <a:prstGeom prst="arc">
            <a:avLst>
              <a:gd name="adj1" fmla="val 18079613"/>
              <a:gd name="adj2" fmla="val 0"/>
            </a:avLst>
          </a:prstGeom>
          <a:ln>
            <a:solidFill>
              <a:srgbClr val="0F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E6E186A8-533B-0946-93D2-C308058E2D01}"/>
              </a:ext>
            </a:extLst>
          </p:cNvPr>
          <p:cNvSpPr/>
          <p:nvPr/>
        </p:nvSpPr>
        <p:spPr>
          <a:xfrm flipH="1">
            <a:off x="7690318" y="4508524"/>
            <a:ext cx="1480915" cy="884084"/>
          </a:xfrm>
          <a:prstGeom prst="arc">
            <a:avLst>
              <a:gd name="adj1" fmla="val 18079613"/>
              <a:gd name="adj2" fmla="val 0"/>
            </a:avLst>
          </a:prstGeom>
          <a:ln>
            <a:solidFill>
              <a:srgbClr val="0F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5164117E-E7CF-2245-9F52-B81C9B81916C}"/>
              </a:ext>
            </a:extLst>
          </p:cNvPr>
          <p:cNvSpPr/>
          <p:nvPr/>
        </p:nvSpPr>
        <p:spPr>
          <a:xfrm flipH="1">
            <a:off x="6823313" y="3963812"/>
            <a:ext cx="1480915" cy="1317741"/>
          </a:xfrm>
          <a:prstGeom prst="arc">
            <a:avLst>
              <a:gd name="adj1" fmla="val 18079613"/>
              <a:gd name="adj2" fmla="val 0"/>
            </a:avLst>
          </a:prstGeom>
          <a:ln>
            <a:solidFill>
              <a:srgbClr val="0F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13EB076E-22DD-E24B-A068-82E327A83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229" y="1573761"/>
            <a:ext cx="6763383" cy="2014625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B94BBBC1-2602-9E43-A8C0-80DDD94D6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538" y="4381591"/>
            <a:ext cx="809425" cy="207977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A1A59B63-8FF0-4C4C-B4F0-266DB2197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1883" y="3772827"/>
            <a:ext cx="901700" cy="23495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E19BA27-C582-2E4D-8C2C-B13B163C90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2923" y="4374615"/>
            <a:ext cx="911007" cy="23737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09D728DD-2174-C043-9147-B2E46CF160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2686" y="3795372"/>
            <a:ext cx="2232881" cy="30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0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2" grpId="0" animBg="1"/>
      <p:bldP spid="43" grpId="0" animBg="1"/>
      <p:bldP spid="44" grpId="0" animBg="1"/>
      <p:bldP spid="45" grpId="0" animBg="1"/>
      <p:bldP spid="53" grpId="0" animBg="1"/>
      <p:bldP spid="54" grpId="0" animBg="1"/>
      <p:bldP spid="55" grpId="0" animBg="1"/>
      <p:bldP spid="69" grpId="0" animBg="1"/>
      <p:bldP spid="72" grpId="0" animBg="1"/>
      <p:bldP spid="73" grpId="0" animBg="1"/>
      <p:bldP spid="7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90223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Adversarial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Multi-way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Cut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1FCFA1-3945-46DD-ACD1-474B26D1C727}"/>
              </a:ext>
            </a:extLst>
          </p:cNvPr>
          <p:cNvSpPr/>
          <p:nvPr/>
        </p:nvSpPr>
        <p:spPr>
          <a:xfrm>
            <a:off x="2437554" y="1021421"/>
            <a:ext cx="6617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F6FC6"/>
                </a:solidFill>
              </a:rPr>
              <a:t>Predictor’s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altLang="zh-CN" sz="2000" dirty="0">
                <a:solidFill>
                  <a:srgbClr val="0F6FC6"/>
                </a:solidFill>
              </a:rPr>
              <a:t>Best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altLang="zh-CN" sz="2000" dirty="0">
                <a:solidFill>
                  <a:srgbClr val="0F6FC6"/>
                </a:solidFill>
              </a:rPr>
              <a:t>Response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endParaRPr lang="en-US" altLang="zh-CN" sz="2000" dirty="0">
              <a:solidFill>
                <a:srgbClr val="0F6FC6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6C193-EF53-1F46-9E03-BCC51DBA9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Multi-class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9BB168-86A8-554D-84D7-4F6FA1ED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28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B76848-BBDF-3F40-AEDC-37D90090F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241" y="1701039"/>
            <a:ext cx="4311360" cy="16634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74309E-9222-EA4B-85A6-A4DD6D3E5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092" y="4677242"/>
            <a:ext cx="3073943" cy="366688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861B590B-910B-844B-9FA9-4DC668286976}"/>
              </a:ext>
            </a:extLst>
          </p:cNvPr>
          <p:cNvSpPr/>
          <p:nvPr/>
        </p:nvSpPr>
        <p:spPr>
          <a:xfrm>
            <a:off x="2424302" y="3988440"/>
            <a:ext cx="6617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Simply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pick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the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label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with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highest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conditional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probability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C9AE13-8EC9-6E40-B841-0B1834067F4D}"/>
              </a:ext>
            </a:extLst>
          </p:cNvPr>
          <p:cNvCxnSpPr/>
          <p:nvPr/>
        </p:nvCxnSpPr>
        <p:spPr>
          <a:xfrm>
            <a:off x="8401878" y="3364537"/>
            <a:ext cx="543339" cy="25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9842C89-AA63-1E4D-B81C-4636F0D3AEE3}"/>
              </a:ext>
            </a:extLst>
          </p:cNvPr>
          <p:cNvCxnSpPr>
            <a:cxnSpLocks/>
          </p:cNvCxnSpPr>
          <p:nvPr/>
        </p:nvCxnSpPr>
        <p:spPr>
          <a:xfrm flipV="1">
            <a:off x="8401878" y="3869635"/>
            <a:ext cx="543339" cy="889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27100A1-FE13-E443-9585-CD74A04DF81E}"/>
                  </a:ext>
                </a:extLst>
              </p:cNvPr>
              <p:cNvSpPr/>
              <p:nvPr/>
            </p:nvSpPr>
            <p:spPr>
              <a:xfrm>
                <a:off x="9000499" y="3383604"/>
                <a:ext cx="1644720" cy="839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solidFill>
                      <a:srgbClr val="FFC000"/>
                    </a:solidFill>
                  </a:rPr>
                  <a:t>Only</a:t>
                </a:r>
                <a:r>
                  <a:rPr lang="zh-CN" altLang="en-US" sz="1600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C000"/>
                    </a:solidFill>
                  </a:rPr>
                  <a:t>the</a:t>
                </a:r>
                <a:r>
                  <a:rPr lang="zh-CN" altLang="en-US" sz="16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16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altLang="zh-CN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̌"/>
                            <m:ctrlPr>
                              <a:rPr lang="en-US" altLang="zh-CN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e>
                        <m:r>
                          <a:rPr lang="en-US" altLang="zh-CN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1600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C000"/>
                    </a:solidFill>
                  </a:rPr>
                  <a:t>where</a:t>
                </a:r>
                <a:r>
                  <a:rPr lang="zh-CN" altLang="en-US" sz="16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16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sz="1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1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1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>
                    <a:solidFill>
                      <a:srgbClr val="FFC000"/>
                    </a:solidFill>
                  </a:rPr>
                  <a:t>will</a:t>
                </a:r>
                <a:r>
                  <a:rPr lang="zh-CN" altLang="en-US" sz="1600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C000"/>
                    </a:solidFill>
                  </a:rPr>
                  <a:t>be</a:t>
                </a:r>
                <a:r>
                  <a:rPr lang="zh-CN" altLang="en-US" sz="1600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FFC000"/>
                    </a:solidFill>
                  </a:rPr>
                  <a:t>omitted.</a:t>
                </a: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27100A1-FE13-E443-9585-CD74A04DF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499" y="3383604"/>
                <a:ext cx="1644720" cy="839076"/>
              </a:xfrm>
              <a:prstGeom prst="rect">
                <a:avLst/>
              </a:prstGeom>
              <a:blipFill>
                <a:blip r:embed="rId5"/>
                <a:stretch>
                  <a:fillRect l="-1538" r="-1538"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605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3D275F75-6215-AD49-BBB4-B4CC56251729}"/>
              </a:ext>
            </a:extLst>
          </p:cNvPr>
          <p:cNvSpPr txBox="1"/>
          <p:nvPr/>
        </p:nvSpPr>
        <p:spPr>
          <a:xfrm>
            <a:off x="4992252" y="3074099"/>
            <a:ext cx="241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C000"/>
                </a:solidFill>
              </a:rPr>
              <a:t>No</a:t>
            </a:r>
            <a:r>
              <a:rPr lang="zh-CN" altLang="en-US" sz="1600" dirty="0">
                <a:solidFill>
                  <a:srgbClr val="FFC000"/>
                </a:solidFill>
              </a:rPr>
              <a:t> </a:t>
            </a:r>
            <a:r>
              <a:rPr lang="en-US" altLang="zh-CN" sz="1600" dirty="0">
                <a:solidFill>
                  <a:srgbClr val="FFC000"/>
                </a:solidFill>
              </a:rPr>
              <a:t>pairwise</a:t>
            </a:r>
            <a:r>
              <a:rPr lang="zh-CN" altLang="en-US" sz="1600" dirty="0">
                <a:solidFill>
                  <a:srgbClr val="FFC000"/>
                </a:solidFill>
              </a:rPr>
              <a:t> </a:t>
            </a:r>
            <a:r>
              <a:rPr lang="en-US" altLang="zh-CN" sz="1600" dirty="0">
                <a:solidFill>
                  <a:srgbClr val="FFC000"/>
                </a:solidFill>
              </a:rPr>
              <a:t>feature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90223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Experiment Results</a:t>
            </a:r>
            <a:endParaRPr lang="en-US" sz="2800" baseline="30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DB5BC9-84B0-4147-88B5-A2250176639D}"/>
              </a:ext>
            </a:extLst>
          </p:cNvPr>
          <p:cNvSpPr/>
          <p:nvPr/>
        </p:nvSpPr>
        <p:spPr>
          <a:xfrm>
            <a:off x="1327590" y="4701268"/>
            <a:ext cx="234503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7030A0"/>
                </a:solidFill>
              </a:rPr>
              <a:t>ALL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000" dirty="0">
                <a:solidFill>
                  <a:srgbClr val="7030A0"/>
                </a:solidFill>
              </a:rPr>
              <a:t>pairs of dataset</a:t>
            </a:r>
          </a:p>
          <a:p>
            <a:r>
              <a:rPr lang="en-US" altLang="zh-CN" sz="2400" dirty="0">
                <a:solidFill>
                  <a:srgbClr val="C00000"/>
                </a:solidFill>
              </a:rPr>
              <a:t>Adding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pairwise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feature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increase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accuracy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CA3DB1-FD23-4A92-8E6E-5303EDCAD59D}"/>
              </a:ext>
            </a:extLst>
          </p:cNvPr>
          <p:cNvSpPr/>
          <p:nvPr/>
        </p:nvSpPr>
        <p:spPr>
          <a:xfrm>
            <a:off x="5008849" y="5035100"/>
            <a:ext cx="26314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2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000" dirty="0">
                <a:solidFill>
                  <a:srgbClr val="7030A0"/>
                </a:solidFill>
              </a:rPr>
              <a:t>pairs of dataset</a:t>
            </a:r>
          </a:p>
          <a:p>
            <a:r>
              <a:rPr lang="en-US" altLang="zh-CN" sz="2000" dirty="0">
                <a:solidFill>
                  <a:srgbClr val="C00000"/>
                </a:solidFill>
              </a:rPr>
              <a:t>outperform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SSVM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FA3011-4511-4B24-BD99-F3B1BE14C9EC}"/>
              </a:ext>
            </a:extLst>
          </p:cNvPr>
          <p:cNvSpPr/>
          <p:nvPr/>
        </p:nvSpPr>
        <p:spPr>
          <a:xfrm>
            <a:off x="8610601" y="5144921"/>
            <a:ext cx="2345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7030A0"/>
                </a:solidFill>
              </a:rPr>
              <a:t>1</a:t>
            </a:r>
            <a:r>
              <a:rPr lang="en-US" dirty="0">
                <a:solidFill>
                  <a:srgbClr val="7030A0"/>
                </a:solidFill>
              </a:rPr>
              <a:t> dataset</a:t>
            </a:r>
          </a:p>
          <a:p>
            <a:r>
              <a:rPr lang="en-US" dirty="0">
                <a:solidFill>
                  <a:srgbClr val="C00000"/>
                </a:solidFill>
              </a:rPr>
              <a:t>competitive with SSVM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9B667F-F29F-8A46-A05E-CFA9AF902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Multi-class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F4A38-896F-B940-BD08-E345518BA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1A170-5178-2344-B49A-BC667A8C8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896" y="856831"/>
            <a:ext cx="5293407" cy="115264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C448594-C07B-4241-950F-8B1BF7FDFCD5}"/>
              </a:ext>
            </a:extLst>
          </p:cNvPr>
          <p:cNvSpPr/>
          <p:nvPr/>
        </p:nvSpPr>
        <p:spPr>
          <a:xfrm>
            <a:off x="2437554" y="2146941"/>
            <a:ext cx="6617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F6FC6"/>
                </a:solidFill>
              </a:rPr>
              <a:t>Add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altLang="zh-CN" sz="2000" dirty="0">
                <a:solidFill>
                  <a:srgbClr val="0F6FC6"/>
                </a:solidFill>
              </a:rPr>
              <a:t>pairwise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altLang="zh-CN" sz="2000" dirty="0">
                <a:solidFill>
                  <a:srgbClr val="0F6FC6"/>
                </a:solidFill>
              </a:rPr>
              <a:t>features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altLang="zh-CN" sz="2000" dirty="0">
                <a:solidFill>
                  <a:srgbClr val="0F6FC6"/>
                </a:solidFill>
              </a:rPr>
              <a:t>to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altLang="zh-CN" sz="2000" dirty="0">
                <a:solidFill>
                  <a:srgbClr val="0F6FC6"/>
                </a:solidFill>
              </a:rPr>
              <a:t>normal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altLang="zh-CN" sz="2000" dirty="0">
                <a:solidFill>
                  <a:srgbClr val="0F6FC6"/>
                </a:solidFill>
              </a:rPr>
              <a:t>multiclass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altLang="zh-CN" sz="2000" dirty="0">
                <a:solidFill>
                  <a:srgbClr val="0F6FC6"/>
                </a:solidFill>
              </a:rPr>
              <a:t>classification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endParaRPr lang="en-US" altLang="zh-CN" sz="2000" dirty="0">
              <a:solidFill>
                <a:srgbClr val="0F6FC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B34A72-23C5-D44C-876A-81C46D29E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116" y="2658564"/>
            <a:ext cx="2945767" cy="329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FFE8E0-861B-0A4A-A133-4FACF8E50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2557" y="3566458"/>
            <a:ext cx="6190284" cy="127103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19D3C71-4301-A843-B450-244B3F1D637F}"/>
              </a:ext>
            </a:extLst>
          </p:cNvPr>
          <p:cNvSpPr/>
          <p:nvPr/>
        </p:nvSpPr>
        <p:spPr>
          <a:xfrm>
            <a:off x="2437554" y="3090541"/>
            <a:ext cx="6617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Average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accuracy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A079E6-FAAE-B44C-A224-C61067BC84CC}"/>
              </a:ext>
            </a:extLst>
          </p:cNvPr>
          <p:cNvSpPr/>
          <p:nvPr/>
        </p:nvSpPr>
        <p:spPr>
          <a:xfrm>
            <a:off x="4623116" y="3547665"/>
            <a:ext cx="2788634" cy="1271034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BDE2DAE-BDF1-BB4F-B016-007F58B2F130}"/>
              </a:ext>
            </a:extLst>
          </p:cNvPr>
          <p:cNvCxnSpPr>
            <a:cxnSpLocks/>
            <a:stCxn id="22" idx="0"/>
            <a:endCxn id="28" idx="2"/>
          </p:cNvCxnSpPr>
          <p:nvPr/>
        </p:nvCxnSpPr>
        <p:spPr>
          <a:xfrm flipV="1">
            <a:off x="6017433" y="3412653"/>
            <a:ext cx="184568" cy="135012"/>
          </a:xfrm>
          <a:prstGeom prst="straightConnector1">
            <a:avLst/>
          </a:prstGeom>
          <a:ln w="254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2E1FCED-C199-A14E-9840-7176482505EC}"/>
              </a:ext>
            </a:extLst>
          </p:cNvPr>
          <p:cNvSpPr txBox="1"/>
          <p:nvPr/>
        </p:nvSpPr>
        <p:spPr>
          <a:xfrm>
            <a:off x="7839497" y="3087430"/>
            <a:ext cx="1832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No</a:t>
            </a:r>
            <a:r>
              <a:rPr lang="zh-CN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pairwise</a:t>
            </a:r>
            <a:r>
              <a:rPr lang="zh-CN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feature</a:t>
            </a:r>
            <a:endParaRPr lang="en-US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721E82-DFAC-D34A-8B08-D85BDED115B9}"/>
              </a:ext>
            </a:extLst>
          </p:cNvPr>
          <p:cNvSpPr/>
          <p:nvPr/>
        </p:nvSpPr>
        <p:spPr>
          <a:xfrm>
            <a:off x="7470361" y="3593394"/>
            <a:ext cx="2112480" cy="122687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70D1906-6571-454A-80AE-FE9F50BBEFC3}"/>
              </a:ext>
            </a:extLst>
          </p:cNvPr>
          <p:cNvCxnSpPr>
            <a:cxnSpLocks/>
            <a:stCxn id="34" idx="0"/>
            <a:endCxn id="33" idx="2"/>
          </p:cNvCxnSpPr>
          <p:nvPr/>
        </p:nvCxnSpPr>
        <p:spPr>
          <a:xfrm flipV="1">
            <a:off x="8526601" y="3425984"/>
            <a:ext cx="229320" cy="167410"/>
          </a:xfrm>
          <a:prstGeom prst="straightConnector1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6EEB1D6-20FE-B444-9CC7-3B333C50003E}"/>
              </a:ext>
            </a:extLst>
          </p:cNvPr>
          <p:cNvSpPr/>
          <p:nvPr/>
        </p:nvSpPr>
        <p:spPr>
          <a:xfrm>
            <a:off x="7470361" y="4201976"/>
            <a:ext cx="2112480" cy="616723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4C8E0C-C8B5-F348-B0AA-D5BA1E3B96FA}"/>
              </a:ext>
            </a:extLst>
          </p:cNvPr>
          <p:cNvSpPr/>
          <p:nvPr/>
        </p:nvSpPr>
        <p:spPr>
          <a:xfrm>
            <a:off x="7491261" y="3904747"/>
            <a:ext cx="2112480" cy="278435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3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19" grpId="0"/>
      <p:bldP spid="20" grpId="0"/>
      <p:bldP spid="23" grpId="0"/>
      <p:bldP spid="22" grpId="0" animBg="1"/>
      <p:bldP spid="22" grpId="1" animBg="1"/>
      <p:bldP spid="33" grpId="0"/>
      <p:bldP spid="33" grpId="1"/>
      <p:bldP spid="34" grpId="0" animBg="1"/>
      <p:bldP spid="34" grpId="1" animBg="1"/>
      <p:bldP spid="37" grpId="0" animBg="1"/>
      <p:bldP spid="37" grpId="1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9" y="190224"/>
            <a:ext cx="7952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Learning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Problems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with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Structured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Output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and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Input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266D43F-7E2F-48F7-BB60-B50EF632BE64}"/>
              </a:ext>
            </a:extLst>
          </p:cNvPr>
          <p:cNvSpPr/>
          <p:nvPr/>
        </p:nvSpPr>
        <p:spPr>
          <a:xfrm>
            <a:off x="2772597" y="1071571"/>
            <a:ext cx="7486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2"/>
                </a:solidFill>
              </a:rPr>
              <a:t>Multilabel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Classification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Zhang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et.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al.,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2007;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Tsoumakas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et.al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2009;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Behpour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et.al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2018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355B6F-A9B1-42BC-A991-36556ADB0CED}"/>
              </a:ext>
            </a:extLst>
          </p:cNvPr>
          <p:cNvSpPr/>
          <p:nvPr/>
        </p:nvSpPr>
        <p:spPr>
          <a:xfrm>
            <a:off x="2537939" y="1164592"/>
            <a:ext cx="234658" cy="2346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B37C2BF-D605-486A-8163-5C1BB7009309}"/>
              </a:ext>
            </a:extLst>
          </p:cNvPr>
          <p:cNvSpPr/>
          <p:nvPr/>
        </p:nvSpPr>
        <p:spPr>
          <a:xfrm>
            <a:off x="2772597" y="3484397"/>
            <a:ext cx="90377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Correspondence between images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Belongie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et. al., 2002;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Dellaert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et. al., 2003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Fathony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et.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al.,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2018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9176E17-7104-43B5-A3C7-4DDBAE613DED}"/>
              </a:ext>
            </a:extLst>
          </p:cNvPr>
          <p:cNvSpPr/>
          <p:nvPr/>
        </p:nvSpPr>
        <p:spPr>
          <a:xfrm>
            <a:off x="2537939" y="3571841"/>
            <a:ext cx="234658" cy="2346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17" name="Picture 16" descr="A picture containing outdoor, building, sky, road&#10;&#10;Description generated with very high confidence">
            <a:extLst>
              <a:ext uri="{FF2B5EF4-FFF2-40B4-BE49-F238E27FC236}">
                <a16:creationId xmlns:a16="http://schemas.microsoft.com/office/drawing/2014/main" id="{4D4C58B6-CD99-4ADA-AF7E-97D22A4C4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557" y="3979468"/>
            <a:ext cx="3840480" cy="144073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14CE7-1538-5545-B8FE-B9B4A681E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AA176F-E4F5-7145-9EF3-BABB9E293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3</a:t>
            </a:fld>
            <a:endParaRPr lang="en-US" dirty="0"/>
          </a:p>
        </p:txBody>
      </p:sp>
      <p:pic>
        <p:nvPicPr>
          <p:cNvPr id="13" name="Picture 12" descr="A boat on a body of water&#10;&#10;Description automatically generated">
            <a:extLst>
              <a:ext uri="{FF2B5EF4-FFF2-40B4-BE49-F238E27FC236}">
                <a16:creationId xmlns:a16="http://schemas.microsoft.com/office/drawing/2014/main" id="{5C6E6D2D-114C-E443-9365-0DA225405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068" y="1731831"/>
            <a:ext cx="3440732" cy="1641771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BF3472FD-9230-C04C-8206-903193A02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201" y="1731831"/>
            <a:ext cx="2889395" cy="166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1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9" y="190223"/>
            <a:ext cx="639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Outline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1380711" y="544374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660AE0-29B4-8540-9D10-4B770456929C}"/>
              </a:ext>
            </a:extLst>
          </p:cNvPr>
          <p:cNvSpPr txBox="1"/>
          <p:nvPr/>
        </p:nvSpPr>
        <p:spPr>
          <a:xfrm>
            <a:off x="2576320" y="1104095"/>
            <a:ext cx="603428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Hard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Problems</a:t>
            </a:r>
          </a:p>
          <a:p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Adversarial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General</a:t>
            </a:r>
          </a:p>
          <a:p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Adversarial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Multi-class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Classification</a:t>
            </a:r>
          </a:p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Adversarial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Learning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Dimensional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Matching</a:t>
            </a:r>
          </a:p>
          <a:p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Future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Works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8E1B21-59BF-BB40-AF5C-2C85C57DE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B264FE-FA53-1545-88FD-7F45F9A3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962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9" y="190223"/>
            <a:ext cx="639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Model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Presetting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82596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82596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417EABB-51D8-4293-B56B-B19B72AF47D6}"/>
              </a:ext>
            </a:extLst>
          </p:cNvPr>
          <p:cNvSpPr/>
          <p:nvPr/>
        </p:nvSpPr>
        <p:spPr>
          <a:xfrm>
            <a:off x="2232588" y="1362367"/>
            <a:ext cx="393180" cy="3931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4BF7B1-CBC9-49D5-ADE2-090ECA43220F}"/>
              </a:ext>
            </a:extLst>
          </p:cNvPr>
          <p:cNvSpPr/>
          <p:nvPr/>
        </p:nvSpPr>
        <p:spPr>
          <a:xfrm>
            <a:off x="2232588" y="2093218"/>
            <a:ext cx="393180" cy="3931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4822208-67B5-47C9-B975-4FE678C3F911}"/>
              </a:ext>
            </a:extLst>
          </p:cNvPr>
          <p:cNvSpPr/>
          <p:nvPr/>
        </p:nvSpPr>
        <p:spPr>
          <a:xfrm>
            <a:off x="2232588" y="2828066"/>
            <a:ext cx="393180" cy="3931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771002-7913-47E4-B22B-DCFBA4678B67}"/>
              </a:ext>
            </a:extLst>
          </p:cNvPr>
          <p:cNvSpPr/>
          <p:nvPr/>
        </p:nvSpPr>
        <p:spPr>
          <a:xfrm>
            <a:off x="2232588" y="3558901"/>
            <a:ext cx="393180" cy="3931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CC41346-C471-486A-85D4-9E305FFC583B}"/>
              </a:ext>
            </a:extLst>
          </p:cNvPr>
          <p:cNvSpPr/>
          <p:nvPr/>
        </p:nvSpPr>
        <p:spPr>
          <a:xfrm>
            <a:off x="4611950" y="1353297"/>
            <a:ext cx="393180" cy="3931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11EAD15-A822-4FC2-AB4A-3A976704D2BE}"/>
              </a:ext>
            </a:extLst>
          </p:cNvPr>
          <p:cNvSpPr/>
          <p:nvPr/>
        </p:nvSpPr>
        <p:spPr>
          <a:xfrm>
            <a:off x="4611950" y="2084148"/>
            <a:ext cx="393180" cy="3931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71ECF8C-55FE-443D-9E47-D5F8D831EA26}"/>
              </a:ext>
            </a:extLst>
          </p:cNvPr>
          <p:cNvSpPr/>
          <p:nvPr/>
        </p:nvSpPr>
        <p:spPr>
          <a:xfrm>
            <a:off x="4611950" y="2818996"/>
            <a:ext cx="393180" cy="3931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D55683B-70D4-4C0C-8213-88F823F99285}"/>
              </a:ext>
            </a:extLst>
          </p:cNvPr>
          <p:cNvSpPr/>
          <p:nvPr/>
        </p:nvSpPr>
        <p:spPr>
          <a:xfrm>
            <a:off x="4611950" y="3549831"/>
            <a:ext cx="393180" cy="3931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C5DF35-E19E-421E-9095-84F981624ED6}"/>
              </a:ext>
            </a:extLst>
          </p:cNvPr>
          <p:cNvCxnSpPr>
            <a:stCxn id="9" idx="6"/>
            <a:endCxn id="23" idx="2"/>
          </p:cNvCxnSpPr>
          <p:nvPr/>
        </p:nvCxnSpPr>
        <p:spPr>
          <a:xfrm flipV="1">
            <a:off x="2625773" y="1549887"/>
            <a:ext cx="1986181" cy="907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DC96036-FBB6-4C5B-A852-C45E88B58832}"/>
              </a:ext>
            </a:extLst>
          </p:cNvPr>
          <p:cNvCxnSpPr>
            <a:cxnSpLocks/>
            <a:stCxn id="9" idx="6"/>
            <a:endCxn id="24" idx="2"/>
          </p:cNvCxnSpPr>
          <p:nvPr/>
        </p:nvCxnSpPr>
        <p:spPr>
          <a:xfrm>
            <a:off x="2625773" y="1558962"/>
            <a:ext cx="1986181" cy="721781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711D93B-4D42-4BD3-BB69-F0F99242DB29}"/>
              </a:ext>
            </a:extLst>
          </p:cNvPr>
          <p:cNvCxnSpPr>
            <a:cxnSpLocks/>
            <a:stCxn id="9" idx="6"/>
            <a:endCxn id="25" idx="2"/>
          </p:cNvCxnSpPr>
          <p:nvPr/>
        </p:nvCxnSpPr>
        <p:spPr>
          <a:xfrm>
            <a:off x="2625773" y="1558957"/>
            <a:ext cx="1986181" cy="1456628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DA7D1C6-9FE6-4DCE-8B7A-8B24A27A9793}"/>
              </a:ext>
            </a:extLst>
          </p:cNvPr>
          <p:cNvCxnSpPr>
            <a:cxnSpLocks/>
            <a:stCxn id="19" idx="6"/>
            <a:endCxn id="23" idx="2"/>
          </p:cNvCxnSpPr>
          <p:nvPr/>
        </p:nvCxnSpPr>
        <p:spPr>
          <a:xfrm flipV="1">
            <a:off x="2625773" y="1549892"/>
            <a:ext cx="1986181" cy="739921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FC64815-9C20-4E4F-9C1D-4725E5178112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 flipV="1">
            <a:off x="2625773" y="2280738"/>
            <a:ext cx="1986181" cy="907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D03C89-69FA-4E14-B7D3-E543735559C9}"/>
              </a:ext>
            </a:extLst>
          </p:cNvPr>
          <p:cNvCxnSpPr>
            <a:cxnSpLocks/>
            <a:stCxn id="19" idx="6"/>
            <a:endCxn id="26" idx="2"/>
          </p:cNvCxnSpPr>
          <p:nvPr/>
        </p:nvCxnSpPr>
        <p:spPr>
          <a:xfrm>
            <a:off x="2625773" y="2289814"/>
            <a:ext cx="1986181" cy="1456613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5ED2CF-C96C-4AA8-BEA8-5515473CDE88}"/>
              </a:ext>
            </a:extLst>
          </p:cNvPr>
          <p:cNvCxnSpPr>
            <a:cxnSpLocks/>
            <a:stCxn id="21" idx="6"/>
            <a:endCxn id="24" idx="2"/>
          </p:cNvCxnSpPr>
          <p:nvPr/>
        </p:nvCxnSpPr>
        <p:spPr>
          <a:xfrm flipV="1">
            <a:off x="2625773" y="2280738"/>
            <a:ext cx="1986181" cy="743918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8A02263-ABFA-48FA-94BB-0B0ABF6E4113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 flipV="1">
            <a:off x="2625773" y="3015586"/>
            <a:ext cx="1986181" cy="907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346584E-8E99-407A-AB15-C0BDD16C0EB2}"/>
              </a:ext>
            </a:extLst>
          </p:cNvPr>
          <p:cNvCxnSpPr>
            <a:cxnSpLocks/>
            <a:stCxn id="21" idx="6"/>
            <a:endCxn id="26" idx="2"/>
          </p:cNvCxnSpPr>
          <p:nvPr/>
        </p:nvCxnSpPr>
        <p:spPr>
          <a:xfrm>
            <a:off x="2625773" y="3024661"/>
            <a:ext cx="1986181" cy="721765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3E26212-7EFD-43C0-9F0E-8771DC2B3094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2625773" y="1549887"/>
            <a:ext cx="1986181" cy="2205604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4CC836E-ED6E-493C-A4D6-0485C3F996E3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 flipV="1">
            <a:off x="2625773" y="3015586"/>
            <a:ext cx="1986181" cy="739906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5BDDBBE-E9CA-4C14-94A3-22D15F8E5334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 flipV="1">
            <a:off x="2625773" y="3746421"/>
            <a:ext cx="1986181" cy="907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041A51D-3CB5-43C3-9E79-419FFF0F462B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 flipV="1">
            <a:off x="2625773" y="1549892"/>
            <a:ext cx="1986181" cy="1474769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D5672A4-4259-4B6C-9EE3-2526C79FFBD5}"/>
              </a:ext>
            </a:extLst>
          </p:cNvPr>
          <p:cNvCxnSpPr>
            <a:cxnSpLocks/>
            <a:stCxn id="9" idx="6"/>
            <a:endCxn id="26" idx="2"/>
          </p:cNvCxnSpPr>
          <p:nvPr/>
        </p:nvCxnSpPr>
        <p:spPr>
          <a:xfrm>
            <a:off x="2625773" y="1558957"/>
            <a:ext cx="1986181" cy="2187464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A0EE50D-5497-4DB8-AAF8-1C8ABF48B55C}"/>
              </a:ext>
            </a:extLst>
          </p:cNvPr>
          <p:cNvCxnSpPr>
            <a:cxnSpLocks/>
            <a:stCxn id="19" idx="6"/>
            <a:endCxn id="25" idx="2"/>
          </p:cNvCxnSpPr>
          <p:nvPr/>
        </p:nvCxnSpPr>
        <p:spPr>
          <a:xfrm>
            <a:off x="2625773" y="2289814"/>
            <a:ext cx="1986181" cy="725777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2219AAD-EBDC-4C77-B951-CCE1C3BE46DE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2625773" y="2280743"/>
            <a:ext cx="1986181" cy="1474753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9382A8A-B780-4458-BA44-C0282DF0F961}"/>
              </a:ext>
            </a:extLst>
          </p:cNvPr>
          <p:cNvGrpSpPr/>
          <p:nvPr/>
        </p:nvGrpSpPr>
        <p:grpSpPr>
          <a:xfrm>
            <a:off x="2635135" y="1558541"/>
            <a:ext cx="1986181" cy="2205604"/>
            <a:chOff x="2615967" y="1287539"/>
            <a:chExt cx="1779864" cy="197649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965C939-450D-4616-BC85-08FE5A06F9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5967" y="1287539"/>
              <a:ext cx="1779864" cy="1321575"/>
            </a:xfrm>
            <a:prstGeom prst="line">
              <a:avLst/>
            </a:prstGeom>
            <a:ln w="38100">
              <a:solidFill>
                <a:srgbClr val="C00000"/>
              </a:soli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EE7C8A9-0545-4098-B7A2-DEAA205D7F3F}"/>
                </a:ext>
              </a:extLst>
            </p:cNvPr>
            <p:cNvCxnSpPr>
              <a:cxnSpLocks/>
            </p:cNvCxnSpPr>
            <p:nvPr/>
          </p:nvCxnSpPr>
          <p:spPr>
            <a:xfrm>
              <a:off x="2615967" y="1295667"/>
              <a:ext cx="1779864" cy="1960238"/>
            </a:xfrm>
            <a:prstGeom prst="line">
              <a:avLst/>
            </a:prstGeom>
            <a:ln w="38100">
              <a:solidFill>
                <a:srgbClr val="C00000"/>
              </a:soli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3F871F-97BF-40CB-AFF0-35975F56EF62}"/>
                </a:ext>
              </a:extLst>
            </p:cNvPr>
            <p:cNvCxnSpPr>
              <a:cxnSpLocks/>
            </p:cNvCxnSpPr>
            <p:nvPr/>
          </p:nvCxnSpPr>
          <p:spPr>
            <a:xfrm>
              <a:off x="2615967" y="1950600"/>
              <a:ext cx="1779864" cy="650386"/>
            </a:xfrm>
            <a:prstGeom prst="line">
              <a:avLst/>
            </a:prstGeom>
            <a:ln w="38100">
              <a:solidFill>
                <a:srgbClr val="C00000"/>
              </a:soli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B88DC74-97A1-41E3-A6EE-E950397F3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5967" y="1942472"/>
              <a:ext cx="1779864" cy="1321561"/>
            </a:xfrm>
            <a:prstGeom prst="line">
              <a:avLst/>
            </a:prstGeom>
            <a:ln w="38100">
              <a:solidFill>
                <a:srgbClr val="C00000"/>
              </a:soli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0D87B07E-BA7E-48B8-AE6C-8B23591E8329}"/>
              </a:ext>
            </a:extLst>
          </p:cNvPr>
          <p:cNvSpPr/>
          <p:nvPr/>
        </p:nvSpPr>
        <p:spPr>
          <a:xfrm>
            <a:off x="2221895" y="4236296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2697B99-F337-458F-8AB0-F64D417872A3}"/>
              </a:ext>
            </a:extLst>
          </p:cNvPr>
          <p:cNvSpPr/>
          <p:nvPr/>
        </p:nvSpPr>
        <p:spPr>
          <a:xfrm>
            <a:off x="4621311" y="4211572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445FEE3-5399-4889-ABBD-C6F029B57705}"/>
                  </a:ext>
                </a:extLst>
              </p:cNvPr>
              <p:cNvSpPr/>
              <p:nvPr/>
            </p:nvSpPr>
            <p:spPr>
              <a:xfrm>
                <a:off x="7633706" y="2574716"/>
                <a:ext cx="196169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=[4, 3, 1, 2]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445FEE3-5399-4889-ABBD-C6F029B57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706" y="2574716"/>
                <a:ext cx="1961691" cy="400110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9266D43F-7E2F-48F7-BB60-B50EF632BE64}"/>
              </a:ext>
            </a:extLst>
          </p:cNvPr>
          <p:cNvSpPr/>
          <p:nvPr/>
        </p:nvSpPr>
        <p:spPr>
          <a:xfrm>
            <a:off x="1840662" y="4868132"/>
            <a:ext cx="19968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Additive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features</a:t>
            </a:r>
            <a:r>
              <a:rPr lang="en-US" sz="2000" dirty="0">
                <a:solidFill>
                  <a:srgbClr val="00B050"/>
                </a:solidFill>
              </a:rPr>
              <a:t>: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35ED70BC-EF91-471C-8EAC-20184FEEA41D}"/>
              </a:ext>
            </a:extLst>
          </p:cNvPr>
          <p:cNvSpPr/>
          <p:nvPr/>
        </p:nvSpPr>
        <p:spPr>
          <a:xfrm>
            <a:off x="3310616" y="1014015"/>
            <a:ext cx="4416969" cy="520607"/>
          </a:xfrm>
          <a:custGeom>
            <a:avLst/>
            <a:gdLst>
              <a:gd name="connsiteX0" fmla="*/ 0 w 1968500"/>
              <a:gd name="connsiteY0" fmla="*/ 623976 h 623976"/>
              <a:gd name="connsiteX1" fmla="*/ 889000 w 1968500"/>
              <a:gd name="connsiteY1" fmla="*/ 96926 h 623976"/>
              <a:gd name="connsiteX2" fmla="*/ 1968500 w 1968500"/>
              <a:gd name="connsiteY2" fmla="*/ 1676 h 62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8500" h="623976">
                <a:moveTo>
                  <a:pt x="0" y="623976"/>
                </a:moveTo>
                <a:cubicBezTo>
                  <a:pt x="280458" y="412309"/>
                  <a:pt x="560917" y="200643"/>
                  <a:pt x="889000" y="96926"/>
                </a:cubicBezTo>
                <a:cubicBezTo>
                  <a:pt x="1217083" y="-6791"/>
                  <a:pt x="1592791" y="-2558"/>
                  <a:pt x="1968500" y="1676"/>
                </a:cubicBezTo>
              </a:path>
            </a:pathLst>
          </a:custGeom>
          <a:noFill/>
          <a:ln>
            <a:solidFill>
              <a:schemeClr val="accent5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1CD3F1E8-859A-470E-9CB4-D0E9371095FD}"/>
              </a:ext>
            </a:extLst>
          </p:cNvPr>
          <p:cNvSpPr/>
          <p:nvPr/>
        </p:nvSpPr>
        <p:spPr>
          <a:xfrm>
            <a:off x="4427828" y="1176086"/>
            <a:ext cx="3351110" cy="416155"/>
          </a:xfrm>
          <a:custGeom>
            <a:avLst/>
            <a:gdLst>
              <a:gd name="connsiteX0" fmla="*/ 9403 w 1234953"/>
              <a:gd name="connsiteY0" fmla="*/ 647903 h 647903"/>
              <a:gd name="connsiteX1" fmla="*/ 142753 w 1234953"/>
              <a:gd name="connsiteY1" fmla="*/ 82753 h 647903"/>
              <a:gd name="connsiteX2" fmla="*/ 1000003 w 1234953"/>
              <a:gd name="connsiteY2" fmla="*/ 19253 h 647903"/>
              <a:gd name="connsiteX3" fmla="*/ 1234953 w 1234953"/>
              <a:gd name="connsiteY3" fmla="*/ 241503 h 64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4953" h="647903">
                <a:moveTo>
                  <a:pt x="9403" y="647903"/>
                </a:moveTo>
                <a:cubicBezTo>
                  <a:pt x="-6472" y="417715"/>
                  <a:pt x="-22347" y="187528"/>
                  <a:pt x="142753" y="82753"/>
                </a:cubicBezTo>
                <a:cubicBezTo>
                  <a:pt x="307853" y="-22022"/>
                  <a:pt x="817970" y="-7205"/>
                  <a:pt x="1000003" y="19253"/>
                </a:cubicBezTo>
                <a:cubicBezTo>
                  <a:pt x="1182036" y="45711"/>
                  <a:pt x="1208494" y="143607"/>
                  <a:pt x="1234953" y="241503"/>
                </a:cubicBezTo>
              </a:path>
            </a:pathLst>
          </a:custGeom>
          <a:noFill/>
          <a:ln>
            <a:solidFill>
              <a:schemeClr val="accent5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D3EABCC0-D6FD-48CA-BA3E-0DC7499D329A}"/>
              </a:ext>
            </a:extLst>
          </p:cNvPr>
          <p:cNvSpPr/>
          <p:nvPr/>
        </p:nvSpPr>
        <p:spPr>
          <a:xfrm>
            <a:off x="3863066" y="3750772"/>
            <a:ext cx="3915872" cy="368544"/>
          </a:xfrm>
          <a:custGeom>
            <a:avLst/>
            <a:gdLst>
              <a:gd name="connsiteX0" fmla="*/ 0 w 1466850"/>
              <a:gd name="connsiteY0" fmla="*/ 0 h 356334"/>
              <a:gd name="connsiteX1" fmla="*/ 692150 w 1466850"/>
              <a:gd name="connsiteY1" fmla="*/ 330200 h 356334"/>
              <a:gd name="connsiteX2" fmla="*/ 1466850 w 1466850"/>
              <a:gd name="connsiteY2" fmla="*/ 311150 h 356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6850" h="356334">
                <a:moveTo>
                  <a:pt x="0" y="0"/>
                </a:moveTo>
                <a:cubicBezTo>
                  <a:pt x="223837" y="139171"/>
                  <a:pt x="447675" y="278342"/>
                  <a:pt x="692150" y="330200"/>
                </a:cubicBezTo>
                <a:cubicBezTo>
                  <a:pt x="936625" y="382058"/>
                  <a:pt x="1201737" y="346604"/>
                  <a:pt x="1466850" y="311150"/>
                </a:cubicBezTo>
              </a:path>
            </a:pathLst>
          </a:custGeom>
          <a:noFill/>
          <a:ln>
            <a:solidFill>
              <a:schemeClr val="accent5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CFE7782-9706-4EC7-988A-5BE283666C0E}"/>
              </a:ext>
            </a:extLst>
          </p:cNvPr>
          <p:cNvSpPr/>
          <p:nvPr/>
        </p:nvSpPr>
        <p:spPr>
          <a:xfrm>
            <a:off x="1828677" y="5358842"/>
            <a:ext cx="31069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Augme</a:t>
            </a:r>
            <a:r>
              <a:rPr lang="en-US" altLang="zh-CN" sz="2000" dirty="0">
                <a:solidFill>
                  <a:srgbClr val="0070C0"/>
                </a:solidFill>
              </a:rPr>
              <a:t>nted</a:t>
            </a:r>
            <a:r>
              <a:rPr lang="zh-CN" altLang="en-US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err="1">
                <a:solidFill>
                  <a:srgbClr val="0070C0"/>
                </a:solidFill>
              </a:rPr>
              <a:t>Hamminl</a:t>
            </a:r>
            <a:r>
              <a:rPr lang="zh-CN" altLang="en-US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loss</a:t>
            </a:r>
            <a:r>
              <a:rPr lang="zh-CN" altLang="en-US" sz="2000" dirty="0">
                <a:solidFill>
                  <a:srgbClr val="0070C0"/>
                </a:solidFill>
              </a:rPr>
              <a:t>：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653B230-6DB8-A44F-8DEC-3AB3909B59F0}"/>
              </a:ext>
            </a:extLst>
          </p:cNvPr>
          <p:cNvSpPr/>
          <p:nvPr/>
        </p:nvSpPr>
        <p:spPr>
          <a:xfrm>
            <a:off x="6984219" y="1334666"/>
            <a:ext cx="393180" cy="39318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BBA9C28-559B-9D4A-8891-AB5FB526F23E}"/>
              </a:ext>
            </a:extLst>
          </p:cNvPr>
          <p:cNvSpPr/>
          <p:nvPr/>
        </p:nvSpPr>
        <p:spPr>
          <a:xfrm>
            <a:off x="6984219" y="2065517"/>
            <a:ext cx="393180" cy="39318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BC7AF24-E905-4B47-86D8-0FF78874B631}"/>
              </a:ext>
            </a:extLst>
          </p:cNvPr>
          <p:cNvSpPr/>
          <p:nvPr/>
        </p:nvSpPr>
        <p:spPr>
          <a:xfrm>
            <a:off x="6984219" y="2800365"/>
            <a:ext cx="393180" cy="39318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859C9E3-ABA1-424E-868E-99E11DBF65E3}"/>
              </a:ext>
            </a:extLst>
          </p:cNvPr>
          <p:cNvSpPr/>
          <p:nvPr/>
        </p:nvSpPr>
        <p:spPr>
          <a:xfrm>
            <a:off x="6984219" y="3531200"/>
            <a:ext cx="393180" cy="39318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85C425A-50F2-B44B-8CAD-0F9FD2E74C0C}"/>
              </a:ext>
            </a:extLst>
          </p:cNvPr>
          <p:cNvSpPr/>
          <p:nvPr/>
        </p:nvSpPr>
        <p:spPr>
          <a:xfrm>
            <a:off x="6993580" y="4192941"/>
            <a:ext cx="348172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endParaRPr lang="en-US" b="1" dirty="0">
              <a:ln/>
              <a:solidFill>
                <a:srgbClr val="92D050"/>
              </a:solidFill>
            </a:endParaRPr>
          </a:p>
        </p:txBody>
      </p:sp>
      <p:sp>
        <p:nvSpPr>
          <p:cNvPr id="70" name="Freeform: Shape 124">
            <a:extLst>
              <a:ext uri="{FF2B5EF4-FFF2-40B4-BE49-F238E27FC236}">
                <a16:creationId xmlns:a16="http://schemas.microsoft.com/office/drawing/2014/main" id="{38730640-FB9E-9A48-84FE-8D4C84EEFBDE}"/>
              </a:ext>
            </a:extLst>
          </p:cNvPr>
          <p:cNvSpPr/>
          <p:nvPr/>
        </p:nvSpPr>
        <p:spPr>
          <a:xfrm>
            <a:off x="5628274" y="3494853"/>
            <a:ext cx="2133332" cy="549959"/>
          </a:xfrm>
          <a:custGeom>
            <a:avLst/>
            <a:gdLst>
              <a:gd name="connsiteX0" fmla="*/ 0 w 1466850"/>
              <a:gd name="connsiteY0" fmla="*/ 0 h 356334"/>
              <a:gd name="connsiteX1" fmla="*/ 692150 w 1466850"/>
              <a:gd name="connsiteY1" fmla="*/ 330200 h 356334"/>
              <a:gd name="connsiteX2" fmla="*/ 1466850 w 1466850"/>
              <a:gd name="connsiteY2" fmla="*/ 311150 h 356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6850" h="356334">
                <a:moveTo>
                  <a:pt x="0" y="0"/>
                </a:moveTo>
                <a:cubicBezTo>
                  <a:pt x="223837" y="139171"/>
                  <a:pt x="447675" y="278342"/>
                  <a:pt x="692150" y="330200"/>
                </a:cubicBezTo>
                <a:cubicBezTo>
                  <a:pt x="936625" y="382058"/>
                  <a:pt x="1201737" y="346604"/>
                  <a:pt x="1466850" y="311150"/>
                </a:cubicBezTo>
              </a:path>
            </a:pathLst>
          </a:custGeom>
          <a:noFill/>
          <a:ln>
            <a:solidFill>
              <a:schemeClr val="accent5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791D258-49AD-9E49-90A6-AB414BD66937}"/>
              </a:ext>
            </a:extLst>
          </p:cNvPr>
          <p:cNvCxnSpPr>
            <a:cxnSpLocks/>
            <a:stCxn id="23" idx="6"/>
            <a:endCxn id="55" idx="2"/>
          </p:cNvCxnSpPr>
          <p:nvPr/>
        </p:nvCxnSpPr>
        <p:spPr>
          <a:xfrm>
            <a:off x="5005131" y="1549887"/>
            <a:ext cx="1979089" cy="712220"/>
          </a:xfrm>
          <a:prstGeom prst="line">
            <a:avLst/>
          </a:prstGeom>
          <a:ln w="38100">
            <a:solidFill>
              <a:srgbClr val="C00000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DB1D597-8EF3-3044-AEE1-546C48E94DDE}"/>
              </a:ext>
            </a:extLst>
          </p:cNvPr>
          <p:cNvCxnSpPr>
            <a:cxnSpLocks/>
            <a:stCxn id="25" idx="6"/>
            <a:endCxn id="56" idx="2"/>
          </p:cNvCxnSpPr>
          <p:nvPr/>
        </p:nvCxnSpPr>
        <p:spPr>
          <a:xfrm flipV="1">
            <a:off x="5005131" y="2996956"/>
            <a:ext cx="1979089" cy="18631"/>
          </a:xfrm>
          <a:prstGeom prst="line">
            <a:avLst/>
          </a:prstGeom>
          <a:ln w="38100">
            <a:solidFill>
              <a:srgbClr val="C00000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E5926E1-F6AB-4943-B3C5-C0944E3B4629}"/>
              </a:ext>
            </a:extLst>
          </p:cNvPr>
          <p:cNvCxnSpPr>
            <a:cxnSpLocks/>
            <a:stCxn id="24" idx="6"/>
            <a:endCxn id="58" idx="2"/>
          </p:cNvCxnSpPr>
          <p:nvPr/>
        </p:nvCxnSpPr>
        <p:spPr>
          <a:xfrm>
            <a:off x="5005131" y="2280738"/>
            <a:ext cx="1979089" cy="1447052"/>
          </a:xfrm>
          <a:prstGeom prst="line">
            <a:avLst/>
          </a:prstGeom>
          <a:ln w="38100">
            <a:solidFill>
              <a:srgbClr val="C00000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69359D6-8493-784A-B468-80E8641DE725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 flipV="1">
            <a:off x="5005131" y="1531257"/>
            <a:ext cx="1979089" cy="2215165"/>
          </a:xfrm>
          <a:prstGeom prst="line">
            <a:avLst/>
          </a:prstGeom>
          <a:ln w="38100">
            <a:solidFill>
              <a:srgbClr val="C00000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EF4D3E6-F74E-614B-A6AD-C41CF9B56071}"/>
              </a:ext>
            </a:extLst>
          </p:cNvPr>
          <p:cNvCxnSpPr>
            <a:cxnSpLocks/>
            <a:stCxn id="23" idx="6"/>
            <a:endCxn id="54" idx="2"/>
          </p:cNvCxnSpPr>
          <p:nvPr/>
        </p:nvCxnSpPr>
        <p:spPr>
          <a:xfrm flipV="1">
            <a:off x="5005131" y="1531257"/>
            <a:ext cx="1979089" cy="18631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D3572C8-9165-3B40-9C52-26A4891363D6}"/>
              </a:ext>
            </a:extLst>
          </p:cNvPr>
          <p:cNvCxnSpPr>
            <a:cxnSpLocks/>
            <a:stCxn id="23" idx="6"/>
            <a:endCxn id="56" idx="2"/>
          </p:cNvCxnSpPr>
          <p:nvPr/>
        </p:nvCxnSpPr>
        <p:spPr>
          <a:xfrm>
            <a:off x="5005131" y="1549887"/>
            <a:ext cx="1979089" cy="1447068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DF43304-5339-0D49-B270-C893E11B90EA}"/>
              </a:ext>
            </a:extLst>
          </p:cNvPr>
          <p:cNvCxnSpPr>
            <a:cxnSpLocks/>
            <a:stCxn id="23" idx="6"/>
            <a:endCxn id="58" idx="2"/>
          </p:cNvCxnSpPr>
          <p:nvPr/>
        </p:nvCxnSpPr>
        <p:spPr>
          <a:xfrm>
            <a:off x="5005131" y="1549888"/>
            <a:ext cx="1979089" cy="2177903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1E83E3B-E89B-A14F-9333-40DC4A7D473F}"/>
              </a:ext>
            </a:extLst>
          </p:cNvPr>
          <p:cNvCxnSpPr>
            <a:cxnSpLocks/>
            <a:stCxn id="24" idx="6"/>
            <a:endCxn id="56" idx="2"/>
          </p:cNvCxnSpPr>
          <p:nvPr/>
        </p:nvCxnSpPr>
        <p:spPr>
          <a:xfrm>
            <a:off x="5005131" y="2280739"/>
            <a:ext cx="1979089" cy="716217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6A7A3E7-6C21-234E-8ECE-D747AED98846}"/>
              </a:ext>
            </a:extLst>
          </p:cNvPr>
          <p:cNvCxnSpPr>
            <a:cxnSpLocks/>
            <a:stCxn id="24" idx="6"/>
            <a:endCxn id="54" idx="2"/>
          </p:cNvCxnSpPr>
          <p:nvPr/>
        </p:nvCxnSpPr>
        <p:spPr>
          <a:xfrm flipV="1">
            <a:off x="5005131" y="1531256"/>
            <a:ext cx="1979089" cy="749482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CF62CDC-ADDB-B748-950A-F4E2D66385B0}"/>
              </a:ext>
            </a:extLst>
          </p:cNvPr>
          <p:cNvCxnSpPr>
            <a:cxnSpLocks/>
            <a:stCxn id="24" idx="6"/>
            <a:endCxn id="55" idx="2"/>
          </p:cNvCxnSpPr>
          <p:nvPr/>
        </p:nvCxnSpPr>
        <p:spPr>
          <a:xfrm flipV="1">
            <a:off x="5005131" y="2262108"/>
            <a:ext cx="1979089" cy="18631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198DF8F-D10B-5746-AE8E-3DF76E88A587}"/>
              </a:ext>
            </a:extLst>
          </p:cNvPr>
          <p:cNvCxnSpPr>
            <a:cxnSpLocks/>
            <a:stCxn id="25" idx="6"/>
            <a:endCxn id="54" idx="2"/>
          </p:cNvCxnSpPr>
          <p:nvPr/>
        </p:nvCxnSpPr>
        <p:spPr>
          <a:xfrm flipV="1">
            <a:off x="5005131" y="1531256"/>
            <a:ext cx="1979089" cy="148433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4654140-F4C9-0545-B596-8F312FC243BC}"/>
              </a:ext>
            </a:extLst>
          </p:cNvPr>
          <p:cNvCxnSpPr>
            <a:cxnSpLocks/>
            <a:stCxn id="25" idx="6"/>
            <a:endCxn id="55" idx="2"/>
          </p:cNvCxnSpPr>
          <p:nvPr/>
        </p:nvCxnSpPr>
        <p:spPr>
          <a:xfrm flipV="1">
            <a:off x="5005131" y="2262108"/>
            <a:ext cx="1979089" cy="753479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BCAB491-484B-0E48-A7BA-7D1AE27CF70D}"/>
              </a:ext>
            </a:extLst>
          </p:cNvPr>
          <p:cNvCxnSpPr>
            <a:cxnSpLocks/>
            <a:stCxn id="25" idx="6"/>
            <a:endCxn id="58" idx="2"/>
          </p:cNvCxnSpPr>
          <p:nvPr/>
        </p:nvCxnSpPr>
        <p:spPr>
          <a:xfrm>
            <a:off x="5005131" y="3015586"/>
            <a:ext cx="1979089" cy="712204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86359E6-0BE4-254A-A285-270CCDB2633D}"/>
              </a:ext>
            </a:extLst>
          </p:cNvPr>
          <p:cNvCxnSpPr>
            <a:cxnSpLocks/>
            <a:stCxn id="26" idx="6"/>
            <a:endCxn id="55" idx="2"/>
          </p:cNvCxnSpPr>
          <p:nvPr/>
        </p:nvCxnSpPr>
        <p:spPr>
          <a:xfrm flipV="1">
            <a:off x="5005131" y="2262107"/>
            <a:ext cx="1979089" cy="1484314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29840DA-EB7B-804B-8AAF-04F8E45212F6}"/>
              </a:ext>
            </a:extLst>
          </p:cNvPr>
          <p:cNvCxnSpPr>
            <a:cxnSpLocks/>
            <a:stCxn id="26" idx="6"/>
            <a:endCxn id="56" idx="2"/>
          </p:cNvCxnSpPr>
          <p:nvPr/>
        </p:nvCxnSpPr>
        <p:spPr>
          <a:xfrm flipV="1">
            <a:off x="5005131" y="2996955"/>
            <a:ext cx="1979089" cy="749466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55A2810-1AA3-1E41-97F3-18F7E8768381}"/>
              </a:ext>
            </a:extLst>
          </p:cNvPr>
          <p:cNvCxnSpPr>
            <a:cxnSpLocks/>
            <a:stCxn id="26" idx="6"/>
            <a:endCxn id="58" idx="2"/>
          </p:cNvCxnSpPr>
          <p:nvPr/>
        </p:nvCxnSpPr>
        <p:spPr>
          <a:xfrm flipV="1">
            <a:off x="5005131" y="3727791"/>
            <a:ext cx="1979089" cy="18631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3" name="Freeform: Shape 119">
            <a:extLst>
              <a:ext uri="{FF2B5EF4-FFF2-40B4-BE49-F238E27FC236}">
                <a16:creationId xmlns:a16="http://schemas.microsoft.com/office/drawing/2014/main" id="{4822E6E8-C5AF-E94B-9306-173B42E85A8B}"/>
              </a:ext>
            </a:extLst>
          </p:cNvPr>
          <p:cNvSpPr/>
          <p:nvPr/>
        </p:nvSpPr>
        <p:spPr>
          <a:xfrm>
            <a:off x="5500382" y="1085748"/>
            <a:ext cx="2227203" cy="837034"/>
          </a:xfrm>
          <a:custGeom>
            <a:avLst/>
            <a:gdLst>
              <a:gd name="connsiteX0" fmla="*/ 0 w 1968500"/>
              <a:gd name="connsiteY0" fmla="*/ 623976 h 623976"/>
              <a:gd name="connsiteX1" fmla="*/ 889000 w 1968500"/>
              <a:gd name="connsiteY1" fmla="*/ 96926 h 623976"/>
              <a:gd name="connsiteX2" fmla="*/ 1968500 w 1968500"/>
              <a:gd name="connsiteY2" fmla="*/ 1676 h 62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8500" h="623976">
                <a:moveTo>
                  <a:pt x="0" y="623976"/>
                </a:moveTo>
                <a:cubicBezTo>
                  <a:pt x="280458" y="412309"/>
                  <a:pt x="560917" y="200643"/>
                  <a:pt x="889000" y="96926"/>
                </a:cubicBezTo>
                <a:cubicBezTo>
                  <a:pt x="1217083" y="-6791"/>
                  <a:pt x="1592791" y="-2558"/>
                  <a:pt x="1968500" y="1676"/>
                </a:cubicBezTo>
              </a:path>
            </a:pathLst>
          </a:custGeom>
          <a:noFill/>
          <a:ln>
            <a:solidFill>
              <a:schemeClr val="accent5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78AD7624-E093-1F4D-BC07-4513AF6CE74A}"/>
                  </a:ext>
                </a:extLst>
              </p:cNvPr>
              <p:cNvSpPr/>
              <p:nvPr/>
            </p:nvSpPr>
            <p:spPr>
              <a:xfrm>
                <a:off x="7644639" y="2932672"/>
                <a:ext cx="1899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=[1, 3, 2, 4]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78AD7624-E093-1F4D-BC07-4513AF6CE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639" y="2932672"/>
                <a:ext cx="1899174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Freeform: Shape 122">
            <a:extLst>
              <a:ext uri="{FF2B5EF4-FFF2-40B4-BE49-F238E27FC236}">
                <a16:creationId xmlns:a16="http://schemas.microsoft.com/office/drawing/2014/main" id="{7264ABDE-2A03-CC41-9B2D-DEC9EE839563}"/>
              </a:ext>
            </a:extLst>
          </p:cNvPr>
          <p:cNvSpPr/>
          <p:nvPr/>
        </p:nvSpPr>
        <p:spPr>
          <a:xfrm>
            <a:off x="4253638" y="1855378"/>
            <a:ext cx="3525300" cy="298666"/>
          </a:xfrm>
          <a:custGeom>
            <a:avLst/>
            <a:gdLst>
              <a:gd name="connsiteX0" fmla="*/ 0 w 1009650"/>
              <a:gd name="connsiteY0" fmla="*/ 346640 h 346640"/>
              <a:gd name="connsiteX1" fmla="*/ 488950 w 1009650"/>
              <a:gd name="connsiteY1" fmla="*/ 16440 h 346640"/>
              <a:gd name="connsiteX2" fmla="*/ 1009650 w 1009650"/>
              <a:gd name="connsiteY2" fmla="*/ 79940 h 34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9650" h="346640">
                <a:moveTo>
                  <a:pt x="0" y="346640"/>
                </a:moveTo>
                <a:cubicBezTo>
                  <a:pt x="160337" y="203765"/>
                  <a:pt x="320675" y="60890"/>
                  <a:pt x="488950" y="16440"/>
                </a:cubicBezTo>
                <a:cubicBezTo>
                  <a:pt x="657225" y="-28010"/>
                  <a:pt x="833437" y="25965"/>
                  <a:pt x="1009650" y="79940"/>
                </a:cubicBezTo>
              </a:path>
            </a:pathLst>
          </a:custGeom>
          <a:noFill/>
          <a:ln>
            <a:solidFill>
              <a:schemeClr val="accent5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032B7AD5-40AB-5F4B-84C4-87699ECD7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387" y="942263"/>
            <a:ext cx="1767087" cy="223997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7A9CE4DC-85FF-534C-96D2-774B758D8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4387" y="1261551"/>
            <a:ext cx="1767087" cy="223997"/>
          </a:xfrm>
          <a:prstGeom prst="rect">
            <a:avLst/>
          </a:prstGeom>
        </p:spPr>
      </p:pic>
      <p:sp>
        <p:nvSpPr>
          <p:cNvPr id="128" name="Freeform: Shape 122">
            <a:extLst>
              <a:ext uri="{FF2B5EF4-FFF2-40B4-BE49-F238E27FC236}">
                <a16:creationId xmlns:a16="http://schemas.microsoft.com/office/drawing/2014/main" id="{B8DC3D2C-6AF7-EA46-8C01-1B1AA75040C0}"/>
              </a:ext>
            </a:extLst>
          </p:cNvPr>
          <p:cNvSpPr/>
          <p:nvPr/>
        </p:nvSpPr>
        <p:spPr>
          <a:xfrm>
            <a:off x="6385764" y="1309642"/>
            <a:ext cx="1390126" cy="217218"/>
          </a:xfrm>
          <a:custGeom>
            <a:avLst/>
            <a:gdLst>
              <a:gd name="connsiteX0" fmla="*/ 0 w 1009650"/>
              <a:gd name="connsiteY0" fmla="*/ 346640 h 346640"/>
              <a:gd name="connsiteX1" fmla="*/ 488950 w 1009650"/>
              <a:gd name="connsiteY1" fmla="*/ 16440 h 346640"/>
              <a:gd name="connsiteX2" fmla="*/ 1009650 w 1009650"/>
              <a:gd name="connsiteY2" fmla="*/ 79940 h 34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9650" h="346640">
                <a:moveTo>
                  <a:pt x="0" y="346640"/>
                </a:moveTo>
                <a:cubicBezTo>
                  <a:pt x="160337" y="203765"/>
                  <a:pt x="320675" y="60890"/>
                  <a:pt x="488950" y="16440"/>
                </a:cubicBezTo>
                <a:cubicBezTo>
                  <a:pt x="657225" y="-28010"/>
                  <a:pt x="833437" y="25965"/>
                  <a:pt x="1009650" y="79940"/>
                </a:cubicBezTo>
              </a:path>
            </a:pathLst>
          </a:custGeom>
          <a:noFill/>
          <a:ln>
            <a:solidFill>
              <a:schemeClr val="accent5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: Shape 119">
            <a:extLst>
              <a:ext uri="{FF2B5EF4-FFF2-40B4-BE49-F238E27FC236}">
                <a16:creationId xmlns:a16="http://schemas.microsoft.com/office/drawing/2014/main" id="{5168D0D0-303B-4B48-9D95-CA0C4C9B92A6}"/>
              </a:ext>
            </a:extLst>
          </p:cNvPr>
          <p:cNvSpPr/>
          <p:nvPr/>
        </p:nvSpPr>
        <p:spPr>
          <a:xfrm>
            <a:off x="6230458" y="2010230"/>
            <a:ext cx="1545433" cy="716016"/>
          </a:xfrm>
          <a:custGeom>
            <a:avLst/>
            <a:gdLst>
              <a:gd name="connsiteX0" fmla="*/ 0 w 1968500"/>
              <a:gd name="connsiteY0" fmla="*/ 623976 h 623976"/>
              <a:gd name="connsiteX1" fmla="*/ 889000 w 1968500"/>
              <a:gd name="connsiteY1" fmla="*/ 96926 h 623976"/>
              <a:gd name="connsiteX2" fmla="*/ 1968500 w 1968500"/>
              <a:gd name="connsiteY2" fmla="*/ 1676 h 62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8500" h="623976">
                <a:moveTo>
                  <a:pt x="0" y="623976"/>
                </a:moveTo>
                <a:cubicBezTo>
                  <a:pt x="280458" y="412309"/>
                  <a:pt x="560917" y="200643"/>
                  <a:pt x="889000" y="96926"/>
                </a:cubicBezTo>
                <a:cubicBezTo>
                  <a:pt x="1217083" y="-6791"/>
                  <a:pt x="1592791" y="-2558"/>
                  <a:pt x="1968500" y="1676"/>
                </a:cubicBezTo>
              </a:path>
            </a:pathLst>
          </a:custGeom>
          <a:noFill/>
          <a:ln>
            <a:solidFill>
              <a:schemeClr val="accent5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3A190001-5B3D-9D4D-8146-B3066774FF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387" y="1864033"/>
            <a:ext cx="1767087" cy="223997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F738AA0B-203C-874A-8A12-E4E1AB58A2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4387" y="3921777"/>
            <a:ext cx="1767087" cy="22399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FDFA6C-6180-6649-9F6B-9D4B16B8E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9008" y="6375679"/>
            <a:ext cx="4114800" cy="345796"/>
          </a:xfrm>
        </p:spPr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D0631B-65ED-1248-90E7-5AEAF9A10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9" y="6375679"/>
            <a:ext cx="2819399" cy="345796"/>
          </a:xfrm>
        </p:spPr>
        <p:txBody>
          <a:bodyPr/>
          <a:lstStyle/>
          <a:p>
            <a:fld id="{C0F2A647-71D5-4304-8070-CBC681FF56EE}" type="slidenum">
              <a:rPr lang="en-US" smtClean="0"/>
              <a:t>31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A2DCE7-8FEC-9F41-B902-9BA3E497AA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3430" y="4924229"/>
            <a:ext cx="4290594" cy="329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7E06D1-8777-FC4A-9F07-453F461A53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6957" y="5899955"/>
            <a:ext cx="8871274" cy="36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3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120" grpId="0" animBg="1"/>
      <p:bldP spid="120" grpId="1" animBg="1"/>
      <p:bldP spid="122" grpId="0" animBg="1"/>
      <p:bldP spid="122" grpId="1" animBg="1"/>
      <p:bldP spid="125" grpId="0" animBg="1"/>
      <p:bldP spid="125" grpId="1" animBg="1"/>
      <p:bldP spid="126" grpId="0"/>
      <p:bldP spid="70" grpId="0" animBg="1"/>
      <p:bldP spid="70" grpId="1" animBg="1"/>
      <p:bldP spid="113" grpId="0" animBg="1"/>
      <p:bldP spid="113" grpId="1" animBg="1"/>
      <p:bldP spid="114" grpId="0"/>
      <p:bldP spid="116" grpId="0" animBg="1"/>
      <p:bldP spid="116" grpId="1" animBg="1"/>
      <p:bldP spid="128" grpId="0" animBg="1"/>
      <p:bldP spid="128" grpId="1" animBg="1"/>
      <p:bldP spid="130" grpId="0" animBg="1"/>
      <p:bldP spid="13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90223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Adversarial </a:t>
            </a:r>
            <a:r>
              <a:rPr lang="en-US" altLang="zh-CN" sz="2800" dirty="0">
                <a:solidFill>
                  <a:schemeClr val="accent2"/>
                </a:solidFill>
              </a:rPr>
              <a:t>3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Dimensional</a:t>
            </a:r>
            <a:r>
              <a:rPr lang="en-US" sz="2800" dirty="0">
                <a:solidFill>
                  <a:schemeClr val="accent2"/>
                </a:solidFill>
              </a:rPr>
              <a:t> Matching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1493326-89C8-4963-BAAA-691654F18100}"/>
                  </a:ext>
                </a:extLst>
              </p:cNvPr>
              <p:cNvSpPr/>
              <p:nvPr/>
            </p:nvSpPr>
            <p:spPr>
              <a:xfrm>
                <a:off x="2437554" y="3322248"/>
                <a:ext cx="686547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Augmented Hamming loss matrix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=3</m:t>
                    </m:r>
                    <m:r>
                      <a:rPr lang="zh-CN" alt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rgbClr val="00B050"/>
                    </a:solidFill>
                  </a:rPr>
                  <a:t>3D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Matching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1493326-89C8-4963-BAAA-691654F181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554" y="3322248"/>
                <a:ext cx="6865472" cy="369332"/>
              </a:xfrm>
              <a:prstGeom prst="rect">
                <a:avLst/>
              </a:prstGeom>
              <a:blipFill>
                <a:blip r:embed="rId3"/>
                <a:stretch>
                  <a:fillRect l="-924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01FCFA1-3945-46DD-ACD1-474B26D1C727}"/>
              </a:ext>
            </a:extLst>
          </p:cNvPr>
          <p:cNvSpPr/>
          <p:nvPr/>
        </p:nvSpPr>
        <p:spPr>
          <a:xfrm>
            <a:off x="2437553" y="1172380"/>
            <a:ext cx="6617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F6FC6"/>
                </a:solidFill>
              </a:rPr>
              <a:t>Dual Formulation of the </a:t>
            </a:r>
            <a:r>
              <a:rPr lang="en-US" altLang="zh-CN" sz="2000" dirty="0">
                <a:solidFill>
                  <a:srgbClr val="0F6FC6"/>
                </a:solidFill>
              </a:rPr>
              <a:t>3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altLang="zh-CN" sz="2000" dirty="0">
                <a:solidFill>
                  <a:srgbClr val="0F6FC6"/>
                </a:solidFill>
              </a:rPr>
              <a:t>Dimensional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altLang="zh-CN" sz="2000" dirty="0">
                <a:solidFill>
                  <a:srgbClr val="0F6FC6"/>
                </a:solidFill>
              </a:rPr>
              <a:t>Matching</a:t>
            </a:r>
            <a:endParaRPr lang="en-US" sz="2000" dirty="0">
              <a:solidFill>
                <a:srgbClr val="0F6FC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6048B1B-6BFD-4CB6-860E-3830075D8DE6}"/>
                  </a:ext>
                </a:extLst>
              </p:cNvPr>
              <p:cNvSpPr/>
              <p:nvPr/>
            </p:nvSpPr>
            <p:spPr>
              <a:xfrm>
                <a:off x="8908922" y="3920816"/>
                <a:ext cx="2109360" cy="1969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size: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!)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u="sng" dirty="0">
                    <a:solidFill>
                      <a:srgbClr val="C00000"/>
                    </a:solidFill>
                  </a:rPr>
                  <a:t>Intractable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for modestly-sized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6048B1B-6BFD-4CB6-860E-3830075D8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922" y="3920816"/>
                <a:ext cx="2109360" cy="1969770"/>
              </a:xfrm>
              <a:prstGeom prst="rect">
                <a:avLst/>
              </a:prstGeom>
              <a:blipFill>
                <a:blip r:embed="rId4"/>
                <a:stretch>
                  <a:fillRect l="-5357" t="-2564" b="-3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6C193-EF53-1F46-9E03-BCC51DBA9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Dimensional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9BB168-86A8-554D-84D7-4F6FA1ED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28DA2-011A-F84F-9884-CF5B2F8B2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17" y="1692179"/>
            <a:ext cx="3793112" cy="1223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1C6B97-DA5A-7444-BF3D-FCF44D851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2625" y="3984295"/>
            <a:ext cx="6270987" cy="187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5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A347E4-43B7-0F46-B58C-995F95218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Dimensional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90223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Marginal Distribution Formulation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493326-89C8-4963-BAAA-691654F18100}"/>
              </a:ext>
            </a:extLst>
          </p:cNvPr>
          <p:cNvSpPr/>
          <p:nvPr/>
        </p:nvSpPr>
        <p:spPr>
          <a:xfrm>
            <a:off x="2437554" y="4146768"/>
            <a:ext cx="43074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Marginal Distribution </a:t>
            </a:r>
            <a:r>
              <a:rPr lang="en-US" altLang="zh-CN" sz="2000" dirty="0">
                <a:solidFill>
                  <a:srgbClr val="7030A0"/>
                </a:solidFill>
              </a:rPr>
              <a:t>Tensor</a:t>
            </a:r>
            <a:r>
              <a:rPr lang="zh-CN" altLang="en-US" sz="2000" dirty="0">
                <a:solidFill>
                  <a:srgbClr val="7030A0"/>
                </a:solidFill>
              </a:rPr>
              <a:t> </a:t>
            </a:r>
            <a:r>
              <a:rPr lang="en-US" altLang="zh-CN" sz="2000" dirty="0">
                <a:solidFill>
                  <a:srgbClr val="7030A0"/>
                </a:solidFill>
              </a:rPr>
              <a:t>P</a:t>
            </a:r>
            <a:r>
              <a:rPr lang="zh-CN" altLang="en-US" sz="2000" dirty="0">
                <a:solidFill>
                  <a:srgbClr val="7030A0"/>
                </a:solidFill>
              </a:rPr>
              <a:t> </a:t>
            </a:r>
            <a:r>
              <a:rPr lang="en-US" altLang="zh-CN" sz="2000" dirty="0">
                <a:solidFill>
                  <a:srgbClr val="7030A0"/>
                </a:solidFill>
              </a:rPr>
              <a:t>and</a:t>
            </a:r>
            <a:r>
              <a:rPr lang="zh-CN" altLang="en-US" sz="2000" dirty="0">
                <a:solidFill>
                  <a:srgbClr val="7030A0"/>
                </a:solidFill>
              </a:rPr>
              <a:t> </a:t>
            </a:r>
            <a:r>
              <a:rPr lang="en-US" altLang="zh-CN" sz="2000" dirty="0">
                <a:solidFill>
                  <a:srgbClr val="7030A0"/>
                </a:solidFill>
              </a:rPr>
              <a:t>Q</a:t>
            </a:r>
            <a:r>
              <a:rPr lang="en-US" sz="2000" dirty="0">
                <a:solidFill>
                  <a:srgbClr val="7030A0"/>
                </a:solidFill>
              </a:rPr>
              <a:t>:</a:t>
            </a:r>
            <a:r>
              <a:rPr lang="zh-CN" altLang="en-US" sz="2000" dirty="0">
                <a:solidFill>
                  <a:srgbClr val="7030A0"/>
                </a:solidFill>
              </a:rPr>
              <a:t> </a:t>
            </a:r>
            <a:r>
              <a:rPr lang="en-US" altLang="zh-CN" sz="2000" dirty="0">
                <a:solidFill>
                  <a:srgbClr val="7030A0"/>
                </a:solidFill>
              </a:rPr>
              <a:t>	linear</a:t>
            </a:r>
            <a:r>
              <a:rPr lang="zh-CN" altLang="en-US" sz="2000" dirty="0">
                <a:solidFill>
                  <a:srgbClr val="7030A0"/>
                </a:solidFill>
              </a:rPr>
              <a:t> </a:t>
            </a:r>
            <a:r>
              <a:rPr lang="en-US" altLang="zh-CN" sz="2000" dirty="0">
                <a:solidFill>
                  <a:srgbClr val="7030A0"/>
                </a:solidFill>
              </a:rPr>
              <a:t>combination</a:t>
            </a:r>
            <a:r>
              <a:rPr lang="zh-CN" altLang="en-US" sz="2000" dirty="0">
                <a:solidFill>
                  <a:srgbClr val="7030A0"/>
                </a:solidFill>
              </a:rPr>
              <a:t> </a:t>
            </a:r>
            <a:r>
              <a:rPr lang="en-US" altLang="zh-CN" sz="2000" dirty="0">
                <a:solidFill>
                  <a:srgbClr val="7030A0"/>
                </a:solidFill>
              </a:rPr>
              <a:t>of</a:t>
            </a:r>
            <a:r>
              <a:rPr lang="zh-CN" altLang="en-US" sz="2000" dirty="0">
                <a:solidFill>
                  <a:srgbClr val="7030A0"/>
                </a:solidFill>
              </a:rPr>
              <a:t>  </a:t>
            </a:r>
            <a:r>
              <a:rPr lang="en-US" altLang="zh-CN" sz="2000" dirty="0">
                <a:solidFill>
                  <a:srgbClr val="7030A0"/>
                </a:solidFill>
              </a:rPr>
              <a:t>Y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926D6-FC62-A642-B83E-ABE1CEFB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33</a:t>
            </a:fld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8F8873-8DD6-2C4A-BDC2-A9867F133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538" y="2696765"/>
            <a:ext cx="3866923" cy="3491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573EBFA-24FC-AD45-9D98-0E3BC7E46F57}"/>
                  </a:ext>
                </a:extLst>
              </p:cNvPr>
              <p:cNvSpPr/>
              <p:nvPr/>
            </p:nvSpPr>
            <p:spPr>
              <a:xfrm>
                <a:off x="2437554" y="959738"/>
                <a:ext cx="286331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rgbClr val="00B050"/>
                    </a:solidFill>
                  </a:rPr>
                  <a:t>Permutation</a:t>
                </a:r>
                <a:r>
                  <a:rPr lang="zh-CN" altLang="en-US" sz="20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B050"/>
                    </a:solidFill>
                  </a:rPr>
                  <a:t>Tensor</a:t>
                </a:r>
                <a:r>
                  <a:rPr lang="zh-CN" altLang="en-US" sz="20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B050"/>
                    </a:solidFill>
                  </a:rPr>
                  <a:t>Y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B050"/>
                    </a:solidFill>
                  </a:rPr>
                  <a:t>:</a:t>
                </a:r>
                <a:endParaRPr lang="en-US" sz="2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573EBFA-24FC-AD45-9D98-0E3BC7E46F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554" y="959738"/>
                <a:ext cx="2863316" cy="400110"/>
              </a:xfrm>
              <a:prstGeom prst="rect">
                <a:avLst/>
              </a:prstGeom>
              <a:blipFill>
                <a:blip r:embed="rId4"/>
                <a:stretch>
                  <a:fillRect l="-2667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A331A761-1A00-0044-B9CB-4CB066B88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340" y="1501886"/>
            <a:ext cx="2279568" cy="2389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0472138-AB26-404F-926D-E932C6AEE643}"/>
                  </a:ext>
                </a:extLst>
              </p:cNvPr>
              <p:cNvSpPr/>
              <p:nvPr/>
            </p:nvSpPr>
            <p:spPr>
              <a:xfrm>
                <a:off x="2437554" y="5264679"/>
                <a:ext cx="4307472" cy="15933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0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Feature</m:t>
                        </m:r>
                        <m:r>
                          <m:rPr>
                            <m:nor/>
                          </m:rPr>
                          <a:rPr lang="zh-CN" altLang="en-US" sz="20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0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Tenser</m:t>
                        </m:r>
                        <m:r>
                          <m:rPr>
                            <m:nor/>
                          </m:rPr>
                          <a:rPr lang="zh-CN" altLang="en-US" sz="20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0070C0"/>
                            </a:solidFill>
                          </a:rPr>
                          <m:t>X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</a:rPr>
                  <a:t> </a:t>
                </a:r>
                <a:endParaRPr lang="en-US" altLang="zh-CN" sz="20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20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th cell represents the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 err="1">
                    <a:solidFill>
                      <a:srgbClr val="0070C0"/>
                    </a:solidFill>
                  </a:rPr>
                  <a:t>th</a:t>
                </a:r>
                <a:r>
                  <a:rPr lang="en-US" dirty="0">
                    <a:solidFill>
                      <a:srgbClr val="0070C0"/>
                    </a:solidFill>
                  </a:rPr>
                  <a:t> entry 	of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/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0472138-AB26-404F-926D-E932C6AEE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554" y="5264679"/>
                <a:ext cx="4307472" cy="1593321"/>
              </a:xfrm>
              <a:prstGeom prst="rect">
                <a:avLst/>
              </a:prstGeom>
              <a:blipFill>
                <a:blip r:embed="rId6"/>
                <a:stretch>
                  <a:fillRect r="-2065" b="-3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E5BDEC-A92C-9D43-9CB2-C9B813B3925F}"/>
              </a:ext>
            </a:extLst>
          </p:cNvPr>
          <p:cNvCxnSpPr>
            <a:cxnSpLocks/>
          </p:cNvCxnSpPr>
          <p:nvPr/>
        </p:nvCxnSpPr>
        <p:spPr>
          <a:xfrm flipV="1">
            <a:off x="5427244" y="1812007"/>
            <a:ext cx="1053069" cy="101444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7E91C3E-E27F-2446-8927-FB304FFC771A}"/>
              </a:ext>
            </a:extLst>
          </p:cNvPr>
          <p:cNvSpPr/>
          <p:nvPr/>
        </p:nvSpPr>
        <p:spPr>
          <a:xfrm>
            <a:off x="6595900" y="1277199"/>
            <a:ext cx="45226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Hyperplane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Stochastic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Tensor(HST)</a:t>
            </a:r>
            <a:r>
              <a:rPr lang="en-US" altLang="zh-CN" sz="2000" dirty="0">
                <a:solidFill>
                  <a:srgbClr val="FF0000"/>
                </a:solidFill>
              </a:rPr>
              <a:t>:</a:t>
            </a:r>
            <a:r>
              <a:rPr lang="zh-CN" altLang="en-US" sz="2000" dirty="0">
                <a:solidFill>
                  <a:srgbClr val="FF0000"/>
                </a:solidFill>
              </a:rPr>
              <a:t>  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</a:rPr>
              <a:t>Y,</a:t>
            </a:r>
            <a:r>
              <a:rPr lang="zh-CN" altLang="en-US" sz="2000" dirty="0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</a:rPr>
              <a:t>P,</a:t>
            </a:r>
            <a:r>
              <a:rPr lang="zh-CN" altLang="en-US" sz="2000" dirty="0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</a:rPr>
              <a:t>Q</a:t>
            </a:r>
            <a:r>
              <a:rPr lang="zh-CN" altLang="en-US" sz="2000" dirty="0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</a:rPr>
              <a:t>and</a:t>
            </a:r>
            <a:r>
              <a:rPr lang="zh-CN" altLang="en-US" sz="2000" dirty="0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</a:rPr>
              <a:t>other</a:t>
            </a:r>
            <a:r>
              <a:rPr lang="zh-CN" altLang="en-US" sz="2000" dirty="0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</a:rPr>
              <a:t>non-negative</a:t>
            </a:r>
            <a:r>
              <a:rPr lang="zh-CN" altLang="en-US" sz="2000" dirty="0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</a:rPr>
              <a:t>tensor</a:t>
            </a:r>
            <a:r>
              <a:rPr lang="zh-CN" altLang="en-US" sz="2000" dirty="0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</a:rPr>
              <a:t>that</a:t>
            </a:r>
            <a:r>
              <a:rPr lang="zh-CN" altLang="en-US" sz="2000" dirty="0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</a:rPr>
              <a:t>satisfy</a:t>
            </a:r>
            <a:r>
              <a:rPr lang="zh-CN" altLang="en-US" sz="2000" dirty="0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</a:rPr>
              <a:t>these</a:t>
            </a:r>
            <a:r>
              <a:rPr lang="zh-CN" altLang="en-US" sz="2000" dirty="0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</a:rPr>
              <a:t>3</a:t>
            </a:r>
            <a:r>
              <a:rPr lang="zh-CN" altLang="en-US" sz="2000" dirty="0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</a:rPr>
              <a:t>conditions</a:t>
            </a:r>
            <a:r>
              <a:rPr lang="zh-CN" altLang="en-US" sz="2000" dirty="0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</a:rPr>
              <a:t> </a:t>
            </a:r>
            <a:endParaRPr lang="en-US" sz="2000" dirty="0">
              <a:ln>
                <a:solidFill>
                  <a:srgbClr val="FFC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734E78-F452-BF41-8BCC-25D953E81AF0}"/>
              </a:ext>
            </a:extLst>
          </p:cNvPr>
          <p:cNvCxnSpPr>
            <a:cxnSpLocks/>
          </p:cNvCxnSpPr>
          <p:nvPr/>
        </p:nvCxnSpPr>
        <p:spPr>
          <a:xfrm flipV="1">
            <a:off x="5433391" y="1630280"/>
            <a:ext cx="1046922" cy="39403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FA923B6-766E-3247-8FEB-44CCABAE169B}"/>
              </a:ext>
            </a:extLst>
          </p:cNvPr>
          <p:cNvCxnSpPr>
            <a:cxnSpLocks/>
          </p:cNvCxnSpPr>
          <p:nvPr/>
        </p:nvCxnSpPr>
        <p:spPr>
          <a:xfrm flipV="1">
            <a:off x="5427244" y="2024310"/>
            <a:ext cx="1053069" cy="147962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81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  <p:bldP spid="4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1493326-89C8-4963-BAAA-691654F18100}"/>
              </a:ext>
            </a:extLst>
          </p:cNvPr>
          <p:cNvSpPr/>
          <p:nvPr/>
        </p:nvSpPr>
        <p:spPr>
          <a:xfrm>
            <a:off x="2437555" y="888758"/>
            <a:ext cx="63862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7030A0"/>
                </a:solidFill>
              </a:rPr>
              <a:t>Dual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form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of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the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marginal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formula</a:t>
            </a:r>
            <a:r>
              <a:rPr lang="en-US" sz="2000" dirty="0">
                <a:solidFill>
                  <a:srgbClr val="7030A0"/>
                </a:solidFill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8A5AB-ED28-FF4B-BDED-D257A0D71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991" y="1414865"/>
            <a:ext cx="4741374" cy="393404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90223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Marginal Formulation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6043BB-4428-144A-B59D-ACE752EB3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34786B-9F8D-454A-92FD-A594F56A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34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E063B4-C8A7-7E42-B88C-F23A5C67D76F}"/>
              </a:ext>
            </a:extLst>
          </p:cNvPr>
          <p:cNvSpPr/>
          <p:nvPr/>
        </p:nvSpPr>
        <p:spPr>
          <a:xfrm>
            <a:off x="2394484" y="5325927"/>
            <a:ext cx="73061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In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training,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no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hard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3D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matching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problem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E574-4DFE-824D-B0D0-9F6FE3CF929B}"/>
              </a:ext>
            </a:extLst>
          </p:cNvPr>
          <p:cNvSpPr/>
          <p:nvPr/>
        </p:nvSpPr>
        <p:spPr>
          <a:xfrm>
            <a:off x="2394483" y="5751036"/>
            <a:ext cx="73061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In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testing,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have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to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use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marginal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to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do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prediction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could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hard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19FE93-2E1F-2344-8F9A-1A595C1626F6}"/>
              </a:ext>
            </a:extLst>
          </p:cNvPr>
          <p:cNvSpPr/>
          <p:nvPr/>
        </p:nvSpPr>
        <p:spPr>
          <a:xfrm>
            <a:off x="2451842" y="883166"/>
            <a:ext cx="63862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7030A0"/>
                </a:solidFill>
              </a:rPr>
              <a:t>The marginal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formula</a:t>
            </a:r>
            <a:r>
              <a:rPr lang="en-US" sz="2000" dirty="0">
                <a:solidFill>
                  <a:srgbClr val="7030A0"/>
                </a:solidFill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A4A4E1-0E73-7D4F-906D-D4FDE3689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629" y="1463295"/>
            <a:ext cx="4265503" cy="312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5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3" grpId="0"/>
      <p:bldP spid="14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90223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Optimization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1493326-89C8-4963-BAAA-691654F18100}"/>
                  </a:ext>
                </a:extLst>
              </p:cNvPr>
              <p:cNvSpPr/>
              <p:nvPr/>
            </p:nvSpPr>
            <p:spPr>
              <a:xfrm>
                <a:off x="2437553" y="1490236"/>
                <a:ext cx="6386235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rgbClr val="7030A0"/>
                    </a:solidFill>
                  </a:rPr>
                  <a:t>Inner</a:t>
                </a:r>
                <a:r>
                  <a:rPr lang="zh-CN" altLang="en-US" sz="2400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7030A0"/>
                    </a:solidFill>
                  </a:rPr>
                  <a:t>problem</a:t>
                </a:r>
                <a:r>
                  <a:rPr lang="zh-CN" altLang="en-US" sz="24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rgbClr val="7030A0"/>
                    </a:solidFill>
                  </a:rPr>
                  <a:t>analytical</a:t>
                </a:r>
                <a:r>
                  <a:rPr lang="zh-CN" altLang="en-US" sz="2400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7030A0"/>
                    </a:solidFill>
                  </a:rPr>
                  <a:t>expression</a:t>
                </a:r>
                <a:r>
                  <a:rPr lang="en-US" sz="2000" dirty="0">
                    <a:solidFill>
                      <a:srgbClr val="7030A0"/>
                    </a:solidFill>
                  </a:rPr>
                  <a:t>:</a:t>
                </a:r>
              </a:p>
              <a:p>
                <a:r>
                  <a:rPr lang="en-US" sz="2000" dirty="0">
                    <a:solidFill>
                      <a:srgbClr val="7030A0"/>
                    </a:solidFill>
                  </a:rPr>
                  <a:t>	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1493326-89C8-4963-BAAA-691654F181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553" y="1490236"/>
                <a:ext cx="6386235" cy="769441"/>
              </a:xfrm>
              <a:prstGeom prst="rect">
                <a:avLst/>
              </a:prstGeom>
              <a:blipFill>
                <a:blip r:embed="rId3"/>
                <a:stretch>
                  <a:fillRect l="-1590" t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D52E0960-D08B-4ACA-B59B-249559206D43}"/>
              </a:ext>
            </a:extLst>
          </p:cNvPr>
          <p:cNvSpPr/>
          <p:nvPr/>
        </p:nvSpPr>
        <p:spPr>
          <a:xfrm>
            <a:off x="2437553" y="879433"/>
            <a:ext cx="6812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F6FC6"/>
                </a:solidFill>
              </a:rPr>
              <a:t>Outer</a:t>
            </a:r>
            <a:r>
              <a:rPr lang="zh-CN" altLang="en-US" sz="2400" dirty="0">
                <a:solidFill>
                  <a:srgbClr val="0F6FC6"/>
                </a:solidFill>
              </a:rPr>
              <a:t> </a:t>
            </a:r>
            <a:r>
              <a:rPr lang="en-US" altLang="zh-CN" sz="2400" dirty="0">
                <a:solidFill>
                  <a:srgbClr val="0F6FC6"/>
                </a:solidFill>
              </a:rPr>
              <a:t>Q</a:t>
            </a:r>
            <a:r>
              <a:rPr lang="en-US" sz="2400" dirty="0">
                <a:solidFill>
                  <a:srgbClr val="0F6FC6"/>
                </a:solidFill>
              </a:rPr>
              <a:t>:</a:t>
            </a:r>
            <a:r>
              <a:rPr lang="zh-CN" altLang="en-US" sz="2400" dirty="0">
                <a:solidFill>
                  <a:srgbClr val="0F6FC6"/>
                </a:solidFill>
              </a:rPr>
              <a:t> </a:t>
            </a:r>
            <a:r>
              <a:rPr lang="en-US" sz="2400" dirty="0">
                <a:solidFill>
                  <a:srgbClr val="0F6FC6"/>
                </a:solidFill>
              </a:rPr>
              <a:t>projected</a:t>
            </a:r>
            <a:r>
              <a:rPr lang="zh-CN" altLang="en-US" sz="2400" dirty="0">
                <a:solidFill>
                  <a:srgbClr val="0F6FC6"/>
                </a:solidFill>
              </a:rPr>
              <a:t> </a:t>
            </a:r>
            <a:r>
              <a:rPr lang="en-US" sz="2400" dirty="0">
                <a:solidFill>
                  <a:srgbClr val="0F6FC6"/>
                </a:solidFill>
              </a:rPr>
              <a:t>Quasi-Newton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6043BB-4428-144A-B59D-ACE752EB3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Dimensional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34786B-9F8D-454A-92FD-A594F56A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ABE2A-FA46-5048-947D-DA8770C96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358" y="2087424"/>
            <a:ext cx="3652330" cy="6689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4DF2D4-9FDA-8B4C-8698-199169311434}"/>
              </a:ext>
            </a:extLst>
          </p:cNvPr>
          <p:cNvSpPr/>
          <p:nvPr/>
        </p:nvSpPr>
        <p:spPr>
          <a:xfrm>
            <a:off x="2772829" y="593156"/>
            <a:ext cx="4076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regularization and smoothing penalty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175714-5496-B645-9E4A-D1C2C81E5624}"/>
              </a:ext>
            </a:extLst>
          </p:cNvPr>
          <p:cNvSpPr/>
          <p:nvPr/>
        </p:nvSpPr>
        <p:spPr>
          <a:xfrm>
            <a:off x="5617418" y="2055226"/>
            <a:ext cx="213114" cy="124939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9EBF92-E7BF-B84F-B9F7-EC019075296A}"/>
              </a:ext>
            </a:extLst>
          </p:cNvPr>
          <p:cNvCxnSpPr/>
          <p:nvPr/>
        </p:nvCxnSpPr>
        <p:spPr>
          <a:xfrm flipV="1">
            <a:off x="5843784" y="2012119"/>
            <a:ext cx="423243" cy="15061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1CD0091-542D-2143-935C-7A9A21933901}"/>
              </a:ext>
            </a:extLst>
          </p:cNvPr>
          <p:cNvSpPr/>
          <p:nvPr/>
        </p:nvSpPr>
        <p:spPr>
          <a:xfrm>
            <a:off x="6240523" y="1788120"/>
            <a:ext cx="1950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number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of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samples</a:t>
            </a:r>
            <a:endParaRPr 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299A5A2-93A0-2242-9779-432982321858}"/>
                  </a:ext>
                </a:extLst>
              </p:cNvPr>
              <p:cNvSpPr/>
              <p:nvPr/>
            </p:nvSpPr>
            <p:spPr>
              <a:xfrm>
                <a:off x="2437553" y="2863722"/>
                <a:ext cx="7753369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rgbClr val="00B050"/>
                    </a:solidFill>
                  </a:rPr>
                  <a:t>Inner</a:t>
                </a:r>
                <a:r>
                  <a:rPr lang="zh-CN" alt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problem</a:t>
                </a:r>
                <a:r>
                  <a:rPr lang="zh-CN" alt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P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rgbClr val="00B050"/>
                    </a:solidFill>
                  </a:rPr>
                  <a:t>projection</a:t>
                </a:r>
                <a:r>
                  <a:rPr lang="zh-CN" alt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to</a:t>
                </a:r>
                <a:r>
                  <a:rPr lang="zh-CN" alt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hyperplane</a:t>
                </a:r>
                <a:r>
                  <a:rPr lang="zh-CN" alt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stochastic</a:t>
                </a:r>
                <a:r>
                  <a:rPr lang="zh-CN" alt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tensor</a:t>
                </a:r>
                <a:endParaRPr lang="en-US" sz="2400" dirty="0">
                  <a:solidFill>
                    <a:srgbClr val="00B050"/>
                  </a:solidFill>
                </a:endParaRPr>
              </a:p>
              <a:p>
                <a:r>
                  <a:rPr lang="en-US" sz="2000" dirty="0">
                    <a:solidFill>
                      <a:srgbClr val="00B050"/>
                    </a:solidFill>
                  </a:rPr>
                  <a:t>	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299A5A2-93A0-2242-9779-4329823218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553" y="2863722"/>
                <a:ext cx="7753369" cy="769441"/>
              </a:xfrm>
              <a:prstGeom prst="rect">
                <a:avLst/>
              </a:prstGeom>
              <a:blipFill>
                <a:blip r:embed="rId5"/>
                <a:stretch>
                  <a:fillRect l="-1311" t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000BB3BE-C109-6A4B-8F8C-1D05CDA08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6453" y="3436494"/>
            <a:ext cx="4534940" cy="270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1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 animBg="1"/>
      <p:bldP spid="17" grpId="0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90223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ADMM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for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Tensor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Projection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493326-89C8-4963-BAAA-691654F18100}"/>
              </a:ext>
            </a:extLst>
          </p:cNvPr>
          <p:cNvSpPr/>
          <p:nvPr/>
        </p:nvSpPr>
        <p:spPr>
          <a:xfrm>
            <a:off x="2437552" y="1661773"/>
            <a:ext cx="775336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7030A0"/>
                </a:solidFill>
              </a:rPr>
              <a:t>ADMM:</a:t>
            </a:r>
            <a:r>
              <a:rPr lang="zh-CN" altLang="en-US" sz="2400" dirty="0">
                <a:solidFill>
                  <a:srgbClr val="7030A0"/>
                </a:solidFill>
              </a:rPr>
              <a:t>  </a:t>
            </a:r>
            <a:r>
              <a:rPr lang="en-US" altLang="zh-CN" sz="2400" i="1" dirty="0">
                <a:solidFill>
                  <a:srgbClr val="7030A0"/>
                </a:solidFill>
              </a:rPr>
              <a:t>divide</a:t>
            </a:r>
            <a:r>
              <a:rPr lang="zh-CN" altLang="en-US" sz="2400" i="1" dirty="0">
                <a:solidFill>
                  <a:srgbClr val="7030A0"/>
                </a:solidFill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</a:rPr>
              <a:t>the</a:t>
            </a:r>
            <a:r>
              <a:rPr lang="zh-CN" altLang="en-US" sz="2400" i="1" dirty="0">
                <a:solidFill>
                  <a:srgbClr val="7030A0"/>
                </a:solidFill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</a:rPr>
              <a:t>problem</a:t>
            </a:r>
            <a:r>
              <a:rPr lang="zh-CN" altLang="en-US" sz="2400" i="1" dirty="0">
                <a:solidFill>
                  <a:srgbClr val="7030A0"/>
                </a:solidFill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</a:rPr>
              <a:t>to</a:t>
            </a:r>
            <a:r>
              <a:rPr lang="zh-CN" altLang="en-US" sz="2400" i="1" dirty="0">
                <a:solidFill>
                  <a:srgbClr val="7030A0"/>
                </a:solidFill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</a:rPr>
              <a:t>3</a:t>
            </a:r>
            <a:r>
              <a:rPr lang="zh-CN" altLang="en-US" sz="2400" i="1" dirty="0">
                <a:solidFill>
                  <a:srgbClr val="7030A0"/>
                </a:solidFill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</a:rPr>
              <a:t>set</a:t>
            </a:r>
            <a:r>
              <a:rPr lang="zh-CN" altLang="en-US" sz="2400" i="1" dirty="0">
                <a:solidFill>
                  <a:srgbClr val="7030A0"/>
                </a:solidFill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</a:rPr>
              <a:t>of</a:t>
            </a:r>
            <a:r>
              <a:rPr lang="zh-CN" altLang="en-US" sz="2400" i="1" dirty="0">
                <a:solidFill>
                  <a:srgbClr val="7030A0"/>
                </a:solidFill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</a:rPr>
              <a:t>variable</a:t>
            </a:r>
            <a:r>
              <a:rPr lang="zh-CN" altLang="en-US" sz="2400" i="1" dirty="0">
                <a:solidFill>
                  <a:srgbClr val="7030A0"/>
                </a:solidFill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</a:rPr>
              <a:t>who</a:t>
            </a:r>
            <a:r>
              <a:rPr lang="zh-CN" altLang="en-US" sz="2400" i="1" dirty="0">
                <a:solidFill>
                  <a:srgbClr val="7030A0"/>
                </a:solidFill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</a:rPr>
              <a:t>satisfy</a:t>
            </a:r>
            <a:r>
              <a:rPr lang="zh-CN" altLang="en-US" sz="2400" i="1" dirty="0">
                <a:solidFill>
                  <a:srgbClr val="7030A0"/>
                </a:solidFill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</a:rPr>
              <a:t>each</a:t>
            </a:r>
            <a:r>
              <a:rPr lang="zh-CN" altLang="en-US" sz="2400" i="1" dirty="0">
                <a:solidFill>
                  <a:srgbClr val="7030A0"/>
                </a:solidFill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</a:rPr>
              <a:t>of</a:t>
            </a:r>
            <a:r>
              <a:rPr lang="zh-CN" altLang="en-US" sz="2400" i="1" dirty="0">
                <a:solidFill>
                  <a:srgbClr val="7030A0"/>
                </a:solidFill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</a:rPr>
              <a:t>the</a:t>
            </a:r>
            <a:r>
              <a:rPr lang="zh-CN" altLang="en-US" sz="2400" i="1" dirty="0">
                <a:solidFill>
                  <a:srgbClr val="7030A0"/>
                </a:solidFill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</a:rPr>
              <a:t>HST</a:t>
            </a:r>
            <a:r>
              <a:rPr lang="zh-CN" altLang="en-US" sz="2400" i="1" dirty="0">
                <a:solidFill>
                  <a:srgbClr val="7030A0"/>
                </a:solidFill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</a:rPr>
              <a:t>condition</a:t>
            </a:r>
            <a:r>
              <a:rPr lang="zh-CN" altLang="en-US" sz="2400" i="1" dirty="0">
                <a:solidFill>
                  <a:srgbClr val="7030A0"/>
                </a:solidFill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</a:rPr>
              <a:t>separately</a:t>
            </a:r>
            <a:endParaRPr lang="en-US" sz="2000" i="1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	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6043BB-4428-144A-B59D-ACE752EB3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Dimensional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34786B-9F8D-454A-92FD-A594F56A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4DF2D4-9FDA-8B4C-8698-199169311434}"/>
              </a:ext>
            </a:extLst>
          </p:cNvPr>
          <p:cNvSpPr/>
          <p:nvPr/>
        </p:nvSpPr>
        <p:spPr>
          <a:xfrm>
            <a:off x="2772829" y="593156"/>
            <a:ext cx="596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(Douglas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et. al.,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1956; </a:t>
            </a:r>
            <a:r>
              <a:rPr lang="f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Glowinski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et. al.,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1956;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Boyd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et. al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.,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1956)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299A5A2-93A0-2242-9779-432982321858}"/>
                  </a:ext>
                </a:extLst>
              </p:cNvPr>
              <p:cNvSpPr/>
              <p:nvPr/>
            </p:nvSpPr>
            <p:spPr>
              <a:xfrm>
                <a:off x="2390342" y="4472989"/>
                <a:ext cx="796949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rgbClr val="00B050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ugmented</m:t>
                    </m:r>
                    <m:r>
                      <a:rPr lang="zh-CN" altLang="en-US" sz="24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Lagrangian</m:t>
                    </m:r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𝑙𝑡𝑒𝑟𝑛</m:t>
                    </m:r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𝑎𝑡𝑒𝑙𝑦</m:t>
                    </m:r>
                    <m:r>
                      <a:rPr lang="zh-CN" alt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𝑢𝑝𝑑𝑎𝑡𝑖𝑛𝑔</m:t>
                    </m:r>
                    <m:r>
                      <a:rPr lang="zh-CN" alt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𝑣𝑎𝑟𝑖𝑎𝑏𝑙𝑒𝑠</m:t>
                    </m:r>
                  </m:oMath>
                </a14:m>
                <a:endParaRPr lang="en-US" sz="2400" i="1" dirty="0">
                  <a:solidFill>
                    <a:srgbClr val="00B050"/>
                  </a:solidFill>
                </a:endParaRPr>
              </a:p>
              <a:p>
                <a:r>
                  <a:rPr lang="en-US" sz="2000" dirty="0">
                    <a:solidFill>
                      <a:srgbClr val="00B050"/>
                    </a:solidFill>
                  </a:rPr>
                  <a:t>	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299A5A2-93A0-2242-9779-4329823218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342" y="4472989"/>
                <a:ext cx="7969494" cy="769441"/>
              </a:xfrm>
              <a:prstGeom prst="rect">
                <a:avLst/>
              </a:prstGeom>
              <a:blipFill>
                <a:blip r:embed="rId3"/>
                <a:stretch>
                  <a:fillRect l="-1113" t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A82014E-9946-6841-A4F3-51DC2E8DF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243" y="1130075"/>
            <a:ext cx="2380556" cy="406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99CE87-3302-4945-A681-B746C8A32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141" y="2902211"/>
            <a:ext cx="7143770" cy="10535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B45A78-B73F-0D47-8FEF-807268E6CD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3753" y="5358381"/>
            <a:ext cx="7916083" cy="6927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A8D332B-B1F7-0847-864C-32650FAF5A0F}"/>
              </a:ext>
            </a:extLst>
          </p:cNvPr>
          <p:cNvSpPr/>
          <p:nvPr/>
        </p:nvSpPr>
        <p:spPr>
          <a:xfrm>
            <a:off x="6081495" y="2902211"/>
            <a:ext cx="185531" cy="29156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CEAFA4-87E8-3F40-9E26-4DF45443DAEE}"/>
              </a:ext>
            </a:extLst>
          </p:cNvPr>
          <p:cNvSpPr/>
          <p:nvPr/>
        </p:nvSpPr>
        <p:spPr>
          <a:xfrm>
            <a:off x="4974939" y="2914484"/>
            <a:ext cx="185531" cy="29156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16DEDA-0CC4-D94C-AC25-146E45C21766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067705" y="2746367"/>
            <a:ext cx="303372" cy="168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2CFD62-BE9B-2040-806C-15F64BDC73E1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870713" y="2718746"/>
            <a:ext cx="303548" cy="183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2A80BCC-EE49-4842-8999-10D7865F4593}"/>
              </a:ext>
            </a:extLst>
          </p:cNvPr>
          <p:cNvSpPr/>
          <p:nvPr/>
        </p:nvSpPr>
        <p:spPr>
          <a:xfrm>
            <a:off x="4840895" y="2385011"/>
            <a:ext cx="1833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auxiliary</a:t>
            </a:r>
            <a:r>
              <a:rPr lang="zh-CN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variables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F888AB8-3883-BB4E-BAF5-E71E97231AE3}"/>
              </a:ext>
            </a:extLst>
          </p:cNvPr>
          <p:cNvSpPr/>
          <p:nvPr/>
        </p:nvSpPr>
        <p:spPr>
          <a:xfrm>
            <a:off x="7254737" y="2912060"/>
            <a:ext cx="378515" cy="277871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24E5AC-2005-3E45-9862-CA0EAF2000EC}"/>
              </a:ext>
            </a:extLst>
          </p:cNvPr>
          <p:cNvSpPr/>
          <p:nvPr/>
        </p:nvSpPr>
        <p:spPr>
          <a:xfrm>
            <a:off x="8225459" y="2920210"/>
            <a:ext cx="378515" cy="277871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2C470E-8D85-7A4F-929B-3E1B670D38C9}"/>
              </a:ext>
            </a:extLst>
          </p:cNvPr>
          <p:cNvSpPr/>
          <p:nvPr/>
        </p:nvSpPr>
        <p:spPr>
          <a:xfrm>
            <a:off x="9118344" y="2912060"/>
            <a:ext cx="378515" cy="277871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614EB79-C6FC-414A-B6FF-7C32A49852B5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7443995" y="3189931"/>
            <a:ext cx="801943" cy="3099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14AB1AC-4CBB-4A4A-8E94-E289BF409786}"/>
                  </a:ext>
                </a:extLst>
              </p:cNvPr>
              <p:cNvSpPr/>
              <p:nvPr/>
            </p:nvSpPr>
            <p:spPr>
              <a:xfrm>
                <a:off x="7042477" y="3423955"/>
                <a:ext cx="479528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rgbClr val="0070C0"/>
                    </a:solidFill>
                  </a:rPr>
                  <a:t>indicator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function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that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is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1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only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if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zh-CN" alt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𝑠𝑎𝑡𝑖𝑠𝑓𝑖𝑒𝑑</m:t>
                    </m:r>
                  </m:oMath>
                </a14:m>
                <a:endParaRPr lang="en-US" altLang="zh-CN" b="0" dirty="0"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stands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for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each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of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the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HST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condition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14AB1AC-4CBB-4A4A-8E94-E289BF409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477" y="3423955"/>
                <a:ext cx="4795287" cy="646331"/>
              </a:xfrm>
              <a:prstGeom prst="rect">
                <a:avLst/>
              </a:prstGeom>
              <a:blipFill>
                <a:blip r:embed="rId7"/>
                <a:stretch>
                  <a:fillRect l="-1058" t="-3922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4269B2C-1A2C-DD49-8EE4-8E7B9D058C19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8414717" y="3198081"/>
            <a:ext cx="135834" cy="30175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DE72E57-67D8-704E-A68B-6D327D96A913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8853857" y="3189931"/>
            <a:ext cx="453745" cy="3099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05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1" grpId="0"/>
      <p:bldP spid="11" grpId="0" animBg="1"/>
      <p:bldP spid="20" grpId="0" animBg="1"/>
      <p:bldP spid="24" grpId="0"/>
      <p:bldP spid="30" grpId="0" animBg="1"/>
      <p:bldP spid="31" grpId="0" animBg="1"/>
      <p:bldP spid="33" grpId="0" animBg="1"/>
      <p:bldP spid="3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8EDD13F-C064-284B-8E59-8B8472929CC7}"/>
              </a:ext>
            </a:extLst>
          </p:cNvPr>
          <p:cNvSpPr/>
          <p:nvPr/>
        </p:nvSpPr>
        <p:spPr>
          <a:xfrm>
            <a:off x="3814762" y="3598835"/>
            <a:ext cx="828675" cy="4720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CC4867-99CE-984B-8A99-F4832C7E3CB3}"/>
              </a:ext>
            </a:extLst>
          </p:cNvPr>
          <p:cNvSpPr/>
          <p:nvPr/>
        </p:nvSpPr>
        <p:spPr>
          <a:xfrm>
            <a:off x="3814763" y="2979516"/>
            <a:ext cx="828675" cy="4720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074B2-C209-E44F-BE8B-2312ADFFD75D}"/>
              </a:ext>
            </a:extLst>
          </p:cNvPr>
          <p:cNvSpPr/>
          <p:nvPr/>
        </p:nvSpPr>
        <p:spPr>
          <a:xfrm>
            <a:off x="3814763" y="2342612"/>
            <a:ext cx="828675" cy="4720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5C3F1C-8875-B545-ADEB-1089CB38F16F}"/>
              </a:ext>
            </a:extLst>
          </p:cNvPr>
          <p:cNvCxnSpPr>
            <a:cxnSpLocks/>
          </p:cNvCxnSpPr>
          <p:nvPr/>
        </p:nvCxnSpPr>
        <p:spPr>
          <a:xfrm flipH="1">
            <a:off x="3165231" y="2814638"/>
            <a:ext cx="649531" cy="23431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EA3A7D5-76AE-2D44-9096-73CA1DDDBB7A}"/>
              </a:ext>
            </a:extLst>
          </p:cNvPr>
          <p:cNvCxnSpPr>
            <a:cxnSpLocks/>
          </p:cNvCxnSpPr>
          <p:nvPr/>
        </p:nvCxnSpPr>
        <p:spPr>
          <a:xfrm flipH="1">
            <a:off x="4229100" y="4092281"/>
            <a:ext cx="1" cy="10654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407D874-8DEE-6943-A7AD-82EE251F4EEB}"/>
              </a:ext>
            </a:extLst>
          </p:cNvPr>
          <p:cNvCxnSpPr>
            <a:cxnSpLocks/>
          </p:cNvCxnSpPr>
          <p:nvPr/>
        </p:nvCxnSpPr>
        <p:spPr>
          <a:xfrm>
            <a:off x="4643437" y="3433744"/>
            <a:ext cx="772625" cy="17240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8B3F101-05E3-9749-BF50-0F7720E4F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244" y="2307655"/>
            <a:ext cx="6699986" cy="263631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90223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ADMM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for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Tensor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Projection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6043BB-4428-144A-B59D-ACE752EB3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34786B-9F8D-454A-92FD-A594F56A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4DF2D4-9FDA-8B4C-8698-199169311434}"/>
              </a:ext>
            </a:extLst>
          </p:cNvPr>
          <p:cNvSpPr/>
          <p:nvPr/>
        </p:nvSpPr>
        <p:spPr>
          <a:xfrm>
            <a:off x="2772829" y="593156"/>
            <a:ext cx="596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(Douglas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et. al.,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1956; </a:t>
            </a:r>
            <a:r>
              <a:rPr lang="f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Glowinski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et. al.,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1956;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Boyd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et. al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.,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1956)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79333F-72A7-6844-8720-94941125FB1C}"/>
              </a:ext>
            </a:extLst>
          </p:cNvPr>
          <p:cNvSpPr/>
          <p:nvPr/>
        </p:nvSpPr>
        <p:spPr>
          <a:xfrm>
            <a:off x="2354856" y="1244027"/>
            <a:ext cx="77533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7030A0"/>
                </a:solidFill>
              </a:rPr>
              <a:t>ADMM:</a:t>
            </a:r>
            <a:r>
              <a:rPr lang="zh-CN" altLang="en-US" sz="2400" dirty="0">
                <a:solidFill>
                  <a:srgbClr val="7030A0"/>
                </a:solidFill>
              </a:rPr>
              <a:t>  </a:t>
            </a:r>
            <a:r>
              <a:rPr lang="en-US" altLang="zh-CN" sz="2400" dirty="0">
                <a:solidFill>
                  <a:srgbClr val="7030A0"/>
                </a:solidFill>
              </a:rPr>
              <a:t>Original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problem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can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be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solved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using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a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iterative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updating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strategy</a:t>
            </a:r>
            <a:r>
              <a:rPr lang="en-US" sz="2000" dirty="0">
                <a:solidFill>
                  <a:srgbClr val="7030A0"/>
                </a:solidFill>
              </a:rPr>
              <a:t>	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7DFDDAD-C61E-4B42-9D88-110E5C556B36}"/>
              </a:ext>
            </a:extLst>
          </p:cNvPr>
          <p:cNvSpPr/>
          <p:nvPr/>
        </p:nvSpPr>
        <p:spPr>
          <a:xfrm>
            <a:off x="2266931" y="5157751"/>
            <a:ext cx="7753369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Projection</a:t>
            </a:r>
            <a:r>
              <a:rPr lang="zh-CN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onto</a:t>
            </a:r>
            <a:r>
              <a:rPr lang="zh-CN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</a:t>
            </a:r>
            <a:r>
              <a:rPr lang="zh-CN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tensor</a:t>
            </a:r>
            <a:r>
              <a:rPr lang="zh-CN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space</a:t>
            </a:r>
            <a:r>
              <a:rPr lang="zh-CN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that</a:t>
            </a:r>
            <a:r>
              <a:rPr lang="zh-CN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satisfy</a:t>
            </a:r>
            <a:r>
              <a:rPr lang="zh-CN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one</a:t>
            </a:r>
            <a:r>
              <a:rPr lang="zh-CN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of</a:t>
            </a:r>
            <a:r>
              <a:rPr lang="zh-CN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</a:t>
            </a:r>
            <a:r>
              <a:rPr lang="zh-CN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three</a:t>
            </a:r>
            <a:r>
              <a:rPr lang="zh-CN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directions</a:t>
            </a:r>
            <a:r>
              <a:rPr lang="zh-CN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of</a:t>
            </a:r>
            <a:r>
              <a:rPr lang="zh-CN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</a:t>
            </a:r>
            <a:r>
              <a:rPr lang="zh-CN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HST</a:t>
            </a:r>
            <a:r>
              <a:rPr lang="zh-CN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condition.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71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8" grpId="0" animBg="1"/>
      <p:bldP spid="26" grpId="0"/>
      <p:bldP spid="4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8FA48F-3247-6C47-9D76-35321871ABD3}"/>
              </a:ext>
            </a:extLst>
          </p:cNvPr>
          <p:cNvSpPr/>
          <p:nvPr/>
        </p:nvSpPr>
        <p:spPr>
          <a:xfrm>
            <a:off x="5926014" y="2919050"/>
            <a:ext cx="298939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4C232-12DE-1840-BE4A-0D50F617EC1D}"/>
              </a:ext>
            </a:extLst>
          </p:cNvPr>
          <p:cNvSpPr/>
          <p:nvPr/>
        </p:nvSpPr>
        <p:spPr>
          <a:xfrm>
            <a:off x="6553199" y="2913187"/>
            <a:ext cx="298939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90223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Prediction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6043BB-4428-144A-B59D-ACE752EB3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34786B-9F8D-454A-92FD-A594F56A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38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85A3E2-5980-1D42-92E5-C6B41725D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570" y="2919050"/>
            <a:ext cx="6732424" cy="22276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7133992-C71C-EE48-9B8C-2D1A4A09CB9A}"/>
              </a:ext>
            </a:extLst>
          </p:cNvPr>
          <p:cNvSpPr/>
          <p:nvPr/>
        </p:nvSpPr>
        <p:spPr>
          <a:xfrm>
            <a:off x="2343131" y="916940"/>
            <a:ext cx="77533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7030A0"/>
                </a:solidFill>
              </a:rPr>
              <a:t>What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we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got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is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a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marginal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distribution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which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should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be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recovered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back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to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mix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of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strategies.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74D162-0A6E-7342-9476-A07D72ABC7ED}"/>
              </a:ext>
            </a:extLst>
          </p:cNvPr>
          <p:cNvSpPr/>
          <p:nvPr/>
        </p:nvSpPr>
        <p:spPr>
          <a:xfrm>
            <a:off x="2367214" y="1878964"/>
            <a:ext cx="87110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Set{</a:t>
            </a:r>
            <a:r>
              <a:rPr lang="en-US" altLang="zh-CN" sz="2000" dirty="0" err="1">
                <a:solidFill>
                  <a:srgbClr val="00B050"/>
                </a:solidFill>
              </a:rPr>
              <a:t>Hyperlanar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Stochastic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Tensors}</a:t>
            </a:r>
            <a:r>
              <a:rPr lang="zh-CN" altLang="en-US" sz="2000" dirty="0">
                <a:solidFill>
                  <a:srgbClr val="00B050"/>
                </a:solidFill>
              </a:rPr>
              <a:t>      ？      </a:t>
            </a:r>
            <a:r>
              <a:rPr lang="en-US" altLang="zh-CN" sz="2000" dirty="0">
                <a:solidFill>
                  <a:srgbClr val="00B050"/>
                </a:solidFill>
              </a:rPr>
              <a:t>Set{Mixture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of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Permutation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Tensors}</a:t>
            </a:r>
            <a:endParaRPr lang="en-US" sz="2000" dirty="0">
              <a:solidFill>
                <a:srgbClr val="00B05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141FAD-3CF1-414E-8AE8-EE86482F9100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5578716" y="2691314"/>
            <a:ext cx="496768" cy="227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21F27D4-5A9B-5A4D-88CB-72FE9411F39D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6702669" y="2695686"/>
            <a:ext cx="637640" cy="217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934113A-7C79-7140-80BA-1849BC6DDA0E}"/>
              </a:ext>
            </a:extLst>
          </p:cNvPr>
          <p:cNvSpPr/>
          <p:nvPr/>
        </p:nvSpPr>
        <p:spPr>
          <a:xfrm>
            <a:off x="2898725" y="2471478"/>
            <a:ext cx="26799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Learned</a:t>
            </a:r>
            <a:r>
              <a:rPr lang="zh-CN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Marginal</a:t>
            </a:r>
            <a:r>
              <a:rPr lang="zh-CN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Tensor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F43B379-6520-9B40-8281-2C8CD0836346}"/>
              </a:ext>
            </a:extLst>
          </p:cNvPr>
          <p:cNvSpPr/>
          <p:nvPr/>
        </p:nvSpPr>
        <p:spPr>
          <a:xfrm>
            <a:off x="7340309" y="2475850"/>
            <a:ext cx="26799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Predicted</a:t>
            </a:r>
            <a:r>
              <a:rPr lang="zh-CN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Matching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EE5651F-6EE1-4249-8210-ECA52178D625}"/>
              </a:ext>
            </a:extLst>
          </p:cNvPr>
          <p:cNvSpPr/>
          <p:nvPr/>
        </p:nvSpPr>
        <p:spPr>
          <a:xfrm>
            <a:off x="2343131" y="5355281"/>
            <a:ext cx="77533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F6FC6"/>
                </a:solidFill>
              </a:rPr>
              <a:t>Use</a:t>
            </a:r>
            <a:r>
              <a:rPr lang="zh-CN" altLang="en-US" sz="2400" dirty="0">
                <a:solidFill>
                  <a:srgbClr val="0F6FC6"/>
                </a:solidFill>
              </a:rPr>
              <a:t> </a:t>
            </a:r>
            <a:r>
              <a:rPr lang="en-US" altLang="zh-CN" sz="2400" dirty="0">
                <a:solidFill>
                  <a:srgbClr val="0F6FC6"/>
                </a:solidFill>
              </a:rPr>
              <a:t>Integer</a:t>
            </a:r>
            <a:r>
              <a:rPr lang="zh-CN" altLang="en-US" sz="2400" dirty="0">
                <a:solidFill>
                  <a:srgbClr val="0F6FC6"/>
                </a:solidFill>
              </a:rPr>
              <a:t> </a:t>
            </a:r>
            <a:r>
              <a:rPr lang="en-US" altLang="zh-CN" sz="2400" dirty="0">
                <a:solidFill>
                  <a:srgbClr val="0F6FC6"/>
                </a:solidFill>
              </a:rPr>
              <a:t>Quadratic</a:t>
            </a:r>
            <a:r>
              <a:rPr lang="zh-CN" altLang="en-US" sz="2400" dirty="0">
                <a:solidFill>
                  <a:srgbClr val="0F6FC6"/>
                </a:solidFill>
              </a:rPr>
              <a:t> </a:t>
            </a:r>
            <a:r>
              <a:rPr lang="en-US" altLang="zh-CN" sz="2400" dirty="0">
                <a:solidFill>
                  <a:srgbClr val="0F6FC6"/>
                </a:solidFill>
              </a:rPr>
              <a:t>Programming</a:t>
            </a:r>
            <a:r>
              <a:rPr lang="zh-CN" altLang="en-US" sz="2400" dirty="0">
                <a:solidFill>
                  <a:srgbClr val="0F6FC6"/>
                </a:solidFill>
              </a:rPr>
              <a:t> </a:t>
            </a:r>
            <a:r>
              <a:rPr lang="en-US" altLang="zh-CN" sz="2400" dirty="0">
                <a:solidFill>
                  <a:srgbClr val="0F6FC6"/>
                </a:solidFill>
              </a:rPr>
              <a:t>to</a:t>
            </a:r>
            <a:r>
              <a:rPr lang="zh-CN" altLang="en-US" sz="2400" dirty="0">
                <a:solidFill>
                  <a:srgbClr val="0F6FC6"/>
                </a:solidFill>
              </a:rPr>
              <a:t> </a:t>
            </a:r>
            <a:r>
              <a:rPr lang="en-US" altLang="zh-CN" sz="2400" dirty="0">
                <a:solidFill>
                  <a:srgbClr val="0F6FC6"/>
                </a:solidFill>
              </a:rPr>
              <a:t>solve</a:t>
            </a:r>
            <a:r>
              <a:rPr lang="zh-CN" altLang="en-US" sz="2400" dirty="0">
                <a:solidFill>
                  <a:srgbClr val="0F6FC6"/>
                </a:solidFill>
              </a:rPr>
              <a:t> </a:t>
            </a:r>
            <a:r>
              <a:rPr lang="en-US" altLang="zh-CN" sz="2400" dirty="0">
                <a:solidFill>
                  <a:srgbClr val="0F6FC6"/>
                </a:solidFill>
              </a:rPr>
              <a:t>it.</a:t>
            </a:r>
            <a:r>
              <a:rPr lang="zh-CN" altLang="en-US" sz="2400" dirty="0">
                <a:solidFill>
                  <a:srgbClr val="0F6FC6"/>
                </a:solidFill>
              </a:rPr>
              <a:t> </a:t>
            </a:r>
            <a:endParaRPr lang="en-US" dirty="0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81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2" grpId="0" animBg="1"/>
      <p:bldP spid="27" grpId="0"/>
      <p:bldP spid="28" grpId="0"/>
      <p:bldP spid="43" grpId="0"/>
      <p:bldP spid="44" grpId="0"/>
      <p:bldP spid="4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90223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Comparison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Methods</a:t>
            </a:r>
            <a:endParaRPr lang="en-US" sz="2800" baseline="30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929772-943E-4FF2-9A18-E47F5CAB7E60}"/>
              </a:ext>
            </a:extLst>
          </p:cNvPr>
          <p:cNvSpPr/>
          <p:nvPr/>
        </p:nvSpPr>
        <p:spPr>
          <a:xfrm>
            <a:off x="2437553" y="1021627"/>
            <a:ext cx="78318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7030A0"/>
                </a:solidFill>
              </a:rPr>
              <a:t>2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Stage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Adversarial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Marginal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Bipartite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Matching(2S-AdvMarg)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573C98-47C7-C045-A1F4-37F907CBD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5BEBAC-C0BB-2A44-BBB8-F84DBBE49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39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34D833-F18E-1140-BC92-62E72BDF9543}"/>
              </a:ext>
            </a:extLst>
          </p:cNvPr>
          <p:cNvSpPr/>
          <p:nvPr/>
        </p:nvSpPr>
        <p:spPr>
          <a:xfrm>
            <a:off x="2841056" y="1791476"/>
            <a:ext cx="68519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leverage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pairwise</a:t>
            </a:r>
            <a:r>
              <a:rPr lang="zh-CN" altLang="en-US" sz="2000" dirty="0"/>
              <a:t> </a:t>
            </a:r>
            <a:r>
              <a:rPr lang="en-US" altLang="zh-CN" sz="2000" dirty="0"/>
              <a:t>information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two</a:t>
            </a:r>
            <a:r>
              <a:rPr lang="zh-CN" altLang="en-US" sz="2000" dirty="0"/>
              <a:t> </a:t>
            </a:r>
            <a:r>
              <a:rPr lang="en-US" altLang="zh-CN" sz="2000" dirty="0"/>
              <a:t>sets</a:t>
            </a:r>
          </a:p>
          <a:p>
            <a:endParaRPr lang="en-US" sz="2000" dirty="0"/>
          </a:p>
          <a:p>
            <a:r>
              <a:rPr lang="en-US" altLang="zh-CN" sz="2000" dirty="0"/>
              <a:t>Simply</a:t>
            </a:r>
            <a:r>
              <a:rPr lang="zh-CN" altLang="en-US" sz="2000" dirty="0"/>
              <a:t> </a:t>
            </a:r>
            <a:r>
              <a:rPr lang="en-US" altLang="zh-CN" sz="2000" dirty="0"/>
              <a:t>concatenate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results</a:t>
            </a:r>
            <a:endParaRPr lang="en-US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0A0D94-08EA-284A-81C6-5E7E2C07F2FA}"/>
              </a:ext>
            </a:extLst>
          </p:cNvPr>
          <p:cNvSpPr/>
          <p:nvPr/>
        </p:nvSpPr>
        <p:spPr>
          <a:xfrm>
            <a:off x="2396522" y="3055580"/>
            <a:ext cx="3658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7030A0"/>
                </a:solidFill>
              </a:rPr>
              <a:t>Structured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SVM(SSVM)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BED430-83C8-7043-A61F-AE346C9806E8}"/>
              </a:ext>
            </a:extLst>
          </p:cNvPr>
          <p:cNvSpPr/>
          <p:nvPr/>
        </p:nvSpPr>
        <p:spPr>
          <a:xfrm>
            <a:off x="2800024" y="3825429"/>
            <a:ext cx="685194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Also</a:t>
            </a:r>
            <a:r>
              <a:rPr lang="zh-CN" altLang="en-US" sz="2000" dirty="0"/>
              <a:t> </a:t>
            </a:r>
            <a:r>
              <a:rPr lang="en-US" altLang="zh-CN" sz="2000" dirty="0"/>
              <a:t>only</a:t>
            </a:r>
            <a:r>
              <a:rPr lang="zh-CN" altLang="en-US" sz="2000" dirty="0"/>
              <a:t> </a:t>
            </a:r>
            <a:r>
              <a:rPr lang="en-US" altLang="zh-CN" sz="2000" dirty="0"/>
              <a:t>used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solving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marginal</a:t>
            </a:r>
            <a:r>
              <a:rPr lang="zh-CN" altLang="en-US" sz="2000" dirty="0"/>
              <a:t> </a:t>
            </a:r>
            <a:r>
              <a:rPr lang="en-US" altLang="zh-CN" sz="2000" dirty="0"/>
              <a:t>problem.</a:t>
            </a:r>
            <a:endParaRPr lang="en-US" sz="2000" dirty="0"/>
          </a:p>
          <a:p>
            <a:endParaRPr lang="en-US" sz="2000" dirty="0"/>
          </a:p>
          <a:p>
            <a:r>
              <a:rPr lang="en-US" altLang="zh-CN" sz="2000" dirty="0"/>
              <a:t>Same</a:t>
            </a:r>
            <a:r>
              <a:rPr lang="zh-CN" altLang="en-US" sz="2000" dirty="0"/>
              <a:t> </a:t>
            </a:r>
            <a:r>
              <a:rPr lang="en-US" altLang="zh-CN" sz="2000" dirty="0"/>
              <a:t>prediction</a:t>
            </a:r>
            <a:r>
              <a:rPr lang="zh-CN" altLang="en-US" sz="2000" dirty="0"/>
              <a:t> </a:t>
            </a:r>
            <a:r>
              <a:rPr lang="en-US" altLang="zh-CN" sz="2000" dirty="0"/>
              <a:t>method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Adv3DMarg</a:t>
            </a:r>
            <a:r>
              <a:rPr lang="zh-CN" altLang="en-US" sz="2000" dirty="0"/>
              <a:t> </a:t>
            </a:r>
            <a:r>
              <a:rPr lang="en-US" altLang="zh-CN" sz="2000" dirty="0"/>
              <a:t>after</a:t>
            </a:r>
            <a:r>
              <a:rPr lang="zh-CN" altLang="en-US" sz="2000" dirty="0"/>
              <a:t> </a:t>
            </a:r>
            <a:r>
              <a:rPr lang="en-US" altLang="zh-CN" sz="2000" dirty="0"/>
              <a:t>retrieving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marginal</a:t>
            </a:r>
            <a:r>
              <a:rPr lang="zh-CN" altLang="en-US" sz="2000" dirty="0"/>
              <a:t> </a:t>
            </a:r>
            <a:r>
              <a:rPr lang="en-US" altLang="zh-CN" sz="2000" dirty="0"/>
              <a:t>tensor</a:t>
            </a:r>
            <a:endParaRPr lang="en-US" sz="2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9B0854-816C-EE45-9C14-C17268D2A410}"/>
              </a:ext>
            </a:extLst>
          </p:cNvPr>
          <p:cNvSpPr/>
          <p:nvPr/>
        </p:nvSpPr>
        <p:spPr>
          <a:xfrm>
            <a:off x="2396522" y="5381174"/>
            <a:ext cx="7255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7030A0"/>
                </a:solidFill>
              </a:rPr>
              <a:t>Adversarial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3D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Matching(Adv3DMarg)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1A9395-C8DC-C541-8ECE-2ADE583D280C}"/>
              </a:ext>
            </a:extLst>
          </p:cNvPr>
          <p:cNvSpPr/>
          <p:nvPr/>
        </p:nvSpPr>
        <p:spPr>
          <a:xfrm>
            <a:off x="2437554" y="1398604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Fathony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et. al., 20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18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7CAB98-A12F-D24B-8B23-48680986218C}"/>
              </a:ext>
            </a:extLst>
          </p:cNvPr>
          <p:cNvSpPr/>
          <p:nvPr/>
        </p:nvSpPr>
        <p:spPr>
          <a:xfrm>
            <a:off x="2437554" y="3438421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Joachims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08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6935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1" grpId="0"/>
      <p:bldP spid="22" grpId="0"/>
      <p:bldP spid="23" grpId="0"/>
      <p:bldP spid="24" grpId="0"/>
      <p:bldP spid="26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9" y="190223"/>
            <a:ext cx="639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Outline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1380711" y="544374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660AE0-29B4-8540-9D10-4B770456929C}"/>
              </a:ext>
            </a:extLst>
          </p:cNvPr>
          <p:cNvSpPr txBox="1"/>
          <p:nvPr/>
        </p:nvSpPr>
        <p:spPr>
          <a:xfrm>
            <a:off x="2576320" y="1104095"/>
            <a:ext cx="603428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Hard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Learning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Problems</a:t>
            </a:r>
          </a:p>
          <a:p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Adversarial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General</a:t>
            </a:r>
          </a:p>
          <a:p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Adversarial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Multi-class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Classification</a:t>
            </a:r>
          </a:p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Adversarial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Dimensional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Matching</a:t>
            </a:r>
          </a:p>
          <a:p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Future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Works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8E1B21-59BF-BB40-AF5C-2C85C57DE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976861-F90C-C444-B143-1E9863E37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692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90223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Experiment Setup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–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Synthetic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Data</a:t>
            </a:r>
            <a:endParaRPr lang="en-US" sz="2800" baseline="30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929772-943E-4FF2-9A18-E47F5CAB7E60}"/>
              </a:ext>
            </a:extLst>
          </p:cNvPr>
          <p:cNvSpPr/>
          <p:nvPr/>
        </p:nvSpPr>
        <p:spPr>
          <a:xfrm>
            <a:off x="2437554" y="1021627"/>
            <a:ext cx="29906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7030A0"/>
                </a:solidFill>
              </a:rPr>
              <a:t>Synthetic</a:t>
            </a:r>
            <a:r>
              <a:rPr lang="zh-CN" altLang="en-US" sz="2000" dirty="0">
                <a:solidFill>
                  <a:srgbClr val="7030A0"/>
                </a:solidFill>
              </a:rPr>
              <a:t> </a:t>
            </a:r>
            <a:r>
              <a:rPr lang="en-US" altLang="zh-CN" sz="2000" dirty="0">
                <a:solidFill>
                  <a:srgbClr val="7030A0"/>
                </a:solidFill>
              </a:rPr>
              <a:t>data</a:t>
            </a:r>
            <a:r>
              <a:rPr lang="zh-CN" altLang="en-US" sz="2000" dirty="0">
                <a:solidFill>
                  <a:srgbClr val="7030A0"/>
                </a:solidFill>
              </a:rPr>
              <a:t> </a:t>
            </a:r>
            <a:r>
              <a:rPr lang="en-US" altLang="zh-CN" sz="2000" dirty="0">
                <a:solidFill>
                  <a:srgbClr val="7030A0"/>
                </a:solidFill>
              </a:rPr>
              <a:t>generating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AE3771-59D7-4375-AABD-DCA018A334F2}"/>
              </a:ext>
            </a:extLst>
          </p:cNvPr>
          <p:cNvSpPr/>
          <p:nvPr/>
        </p:nvSpPr>
        <p:spPr>
          <a:xfrm>
            <a:off x="2437554" y="3523084"/>
            <a:ext cx="42641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Feature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Used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573C98-47C7-C045-A1F4-37F907CBD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5BEBAC-C0BB-2A44-BBB8-F84DBBE49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22A04E-FD47-064D-9336-793A9D4682A0}"/>
                  </a:ext>
                </a:extLst>
              </p:cNvPr>
              <p:cNvSpPr txBox="1"/>
              <p:nvPr/>
            </p:nvSpPr>
            <p:spPr>
              <a:xfrm>
                <a:off x="2885174" y="3002437"/>
                <a:ext cx="7219092" cy="3931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F6FC6"/>
                    </a:solidFill>
                  </a:rPr>
                  <a:t>5.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Get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ground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truth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by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exhaustedly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searching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  <m:t>𝑎𝑟𝑔𝑚𝑎𝑥</m:t>
                        </m:r>
                      </m:e>
                      <m:sub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F6FC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solidFill>
                                  <a:srgbClr val="0F6FC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F6FC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F6FC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F6FC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F6FC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solidFill>
                          <a:srgbClr val="0F6FC6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solidFill>
                          <a:srgbClr val="0F6FC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0" i="1" smtClean="0">
                        <a:solidFill>
                          <a:srgbClr val="0F6FC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F6FC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F6FC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F6FC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F6FC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F6FC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F6FC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F6FC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rgbClr val="0F6FC6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22A04E-FD47-064D-9336-793A9D468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174" y="3002437"/>
                <a:ext cx="7219092" cy="393121"/>
              </a:xfrm>
              <a:prstGeom prst="rect">
                <a:avLst/>
              </a:prstGeom>
              <a:blipFill>
                <a:blip r:embed="rId3"/>
                <a:stretch>
                  <a:fillRect l="-526" t="-3125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6F5121-F1AA-1349-BFF9-8B3B8432AF17}"/>
                  </a:ext>
                </a:extLst>
              </p:cNvPr>
              <p:cNvSpPr/>
              <p:nvPr/>
            </p:nvSpPr>
            <p:spPr>
              <a:xfrm>
                <a:off x="2885175" y="1458604"/>
                <a:ext cx="25626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rgbClr val="0F6FC6"/>
                    </a:solidFill>
                  </a:rPr>
                  <a:t>1.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Decide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problem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size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F6FC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0F6FC6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>
                  <a:solidFill>
                    <a:srgbClr val="0F6FC6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6F5121-F1AA-1349-BFF9-8B3B8432A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175" y="1458604"/>
                <a:ext cx="2562689" cy="369332"/>
              </a:xfrm>
              <a:prstGeom prst="rect">
                <a:avLst/>
              </a:prstGeom>
              <a:blipFill>
                <a:blip r:embed="rId4"/>
                <a:stretch>
                  <a:fillRect l="-1478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26F1F2B-91E3-FE49-949F-556ED7B8D907}"/>
                  </a:ext>
                </a:extLst>
              </p:cNvPr>
              <p:cNvSpPr/>
              <p:nvPr/>
            </p:nvSpPr>
            <p:spPr>
              <a:xfrm>
                <a:off x="2885174" y="1884267"/>
                <a:ext cx="8842999" cy="3815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0F6FC6"/>
                    </a:solidFill>
                  </a:rPr>
                  <a:t>2.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Generate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F6FC6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i="1">
                        <a:solidFill>
                          <a:srgbClr val="0F6FC6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object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for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three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stages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and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generate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atom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feature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i="1">
                        <a:solidFill>
                          <a:srgbClr val="0F6FC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rgbClr val="0F6FC6"/>
                    </a:solidFill>
                  </a:rPr>
                  <a:t>for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each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of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the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object.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26F1F2B-91E3-FE49-949F-556ED7B8D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174" y="1884267"/>
                <a:ext cx="8842999" cy="381515"/>
              </a:xfrm>
              <a:prstGeom prst="rect">
                <a:avLst/>
              </a:prstGeom>
              <a:blipFill>
                <a:blip r:embed="rId5"/>
                <a:stretch>
                  <a:fillRect l="-430" t="-3226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94C2028-678E-8C4F-BECF-95BA41EB38B5}"/>
                  </a:ext>
                </a:extLst>
              </p:cNvPr>
              <p:cNvSpPr/>
              <p:nvPr/>
            </p:nvSpPr>
            <p:spPr>
              <a:xfrm>
                <a:off x="2885174" y="2261088"/>
                <a:ext cx="8544826" cy="4137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0F6FC6"/>
                    </a:solidFill>
                  </a:rPr>
                  <a:t>3.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Calculate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feature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0F6FC6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CN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0F6FC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0F6FC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CN" i="1">
                        <a:solidFill>
                          <a:srgbClr val="0F6FC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F6FC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F6FC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F6FC6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CN" i="1">
                                <a:solidFill>
                                  <a:srgbClr val="0F6FC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 smtClean="0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zh-CN" i="1">
                        <a:solidFill>
                          <a:srgbClr val="0F6FC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F6FC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F6FC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F6FC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solidFill>
                                  <a:srgbClr val="0F6FC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F6FC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i="1" smtClean="0">
                            <a:solidFill>
                              <a:srgbClr val="0F6FC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zh-CN" i="1">
                        <a:solidFill>
                          <a:srgbClr val="0F6FC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for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later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use.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94C2028-678E-8C4F-BECF-95BA41EB3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174" y="2261088"/>
                <a:ext cx="8544826" cy="413768"/>
              </a:xfrm>
              <a:prstGeom prst="rect">
                <a:avLst/>
              </a:prstGeom>
              <a:blipFill>
                <a:blip r:embed="rId6"/>
                <a:stretch>
                  <a:fillRect l="-445" t="-5882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D11F322-FCFF-2843-8038-8966560BBF55}"/>
                  </a:ext>
                </a:extLst>
              </p:cNvPr>
              <p:cNvSpPr/>
              <p:nvPr/>
            </p:nvSpPr>
            <p:spPr>
              <a:xfrm>
                <a:off x="2885174" y="2619853"/>
                <a:ext cx="29114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rgbClr val="0F6FC6"/>
                    </a:solidFill>
                  </a:rPr>
                  <a:t>4.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Generate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weight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F6FC6"/>
                    </a:solidFill>
                  </a:rPr>
                  <a:t>vector</a:t>
                </a:r>
                <a:r>
                  <a:rPr lang="zh-CN" altLang="en-US" dirty="0">
                    <a:solidFill>
                      <a:srgbClr val="0F6FC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F6FC6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>
                        <a:solidFill>
                          <a:srgbClr val="0F6FC6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>
                  <a:solidFill>
                    <a:srgbClr val="0F6FC6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D11F322-FCFF-2843-8038-8966560BB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174" y="2619853"/>
                <a:ext cx="2911438" cy="369332"/>
              </a:xfrm>
              <a:prstGeom prst="rect">
                <a:avLst/>
              </a:prstGeom>
              <a:blipFill>
                <a:blip r:embed="rId7"/>
                <a:stretch>
                  <a:fillRect l="-1304" t="-3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FBA3E2-3086-B545-9C44-115C38BCD3A2}"/>
              </a:ext>
            </a:extLst>
          </p:cNvPr>
          <p:cNvCxnSpPr>
            <a:cxnSpLocks/>
          </p:cNvCxnSpPr>
          <p:nvPr/>
        </p:nvCxnSpPr>
        <p:spPr>
          <a:xfrm flipH="1">
            <a:off x="9084593" y="2261088"/>
            <a:ext cx="205181" cy="358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7B1181B3-CC28-5743-BF7E-A1367AE65B2D}"/>
              </a:ext>
            </a:extLst>
          </p:cNvPr>
          <p:cNvSpPr/>
          <p:nvPr/>
        </p:nvSpPr>
        <p:spPr>
          <a:xfrm>
            <a:off x="8801503" y="2516039"/>
            <a:ext cx="5661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C000"/>
                </a:solidFill>
              </a:rPr>
              <a:t>Stage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C41D50-1A61-A242-A3E7-612DE53F33A6}"/>
              </a:ext>
            </a:extLst>
          </p:cNvPr>
          <p:cNvCxnSpPr>
            <a:cxnSpLocks/>
          </p:cNvCxnSpPr>
          <p:nvPr/>
        </p:nvCxnSpPr>
        <p:spPr>
          <a:xfrm>
            <a:off x="9414180" y="2243564"/>
            <a:ext cx="236594" cy="349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52FB895-6963-8440-8A55-CEE1B2509AAD}"/>
              </a:ext>
            </a:extLst>
          </p:cNvPr>
          <p:cNvSpPr/>
          <p:nvPr/>
        </p:nvSpPr>
        <p:spPr>
          <a:xfrm>
            <a:off x="9328020" y="2540103"/>
            <a:ext cx="768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C000"/>
                </a:solidFill>
              </a:rPr>
              <a:t>Position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7912F14-15D8-F44D-8583-8006355340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5174" y="4099582"/>
            <a:ext cx="7288696" cy="157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0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9" grpId="0"/>
      <p:bldP spid="10" grpId="0"/>
      <p:bldP spid="11" grpId="0"/>
      <p:bldP spid="12" grpId="0"/>
      <p:bldP spid="13" grpId="0"/>
      <p:bldP spid="30" grpId="0"/>
      <p:bldP spid="3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90223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Experiment Results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–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Synthetic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Data</a:t>
            </a:r>
            <a:endParaRPr lang="en-US" sz="2800" baseline="30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CA3DB1-FD23-4A92-8E6E-5303EDCAD59D}"/>
              </a:ext>
            </a:extLst>
          </p:cNvPr>
          <p:cNvSpPr/>
          <p:nvPr/>
        </p:nvSpPr>
        <p:spPr>
          <a:xfrm>
            <a:off x="7571760" y="5050477"/>
            <a:ext cx="26314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7030A0"/>
                </a:solidFill>
              </a:rPr>
              <a:t>3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000" dirty="0">
                <a:solidFill>
                  <a:srgbClr val="7030A0"/>
                </a:solidFill>
              </a:rPr>
              <a:t>pairs of dataset</a:t>
            </a:r>
          </a:p>
          <a:p>
            <a:r>
              <a:rPr lang="en-US" sz="2000" dirty="0">
                <a:solidFill>
                  <a:srgbClr val="C00000"/>
                </a:solidFill>
              </a:rPr>
              <a:t>competitive with SSVM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9B667F-F29F-8A46-A05E-CFA9AF902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F4A38-896F-B940-BD08-E345518BA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/>
          <a:lstStyle/>
          <a:p>
            <a:fld id="{C0F2A647-71D5-4304-8070-CBC681FF56EE}" type="slidenum">
              <a:rPr lang="en-US" smtClean="0"/>
              <a:t>41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A15CD0-5B30-8643-9BC2-981D8472CAAD}"/>
              </a:ext>
            </a:extLst>
          </p:cNvPr>
          <p:cNvSpPr/>
          <p:nvPr/>
        </p:nvSpPr>
        <p:spPr>
          <a:xfrm>
            <a:off x="2095499" y="2147030"/>
            <a:ext cx="79694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Direct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evaluation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on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marginal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distribution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is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done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endParaRPr lang="en-US" sz="2000" i="1" dirty="0">
              <a:solidFill>
                <a:srgbClr val="00B050"/>
              </a:solidFill>
            </a:endParaRPr>
          </a:p>
          <a:p>
            <a:r>
              <a:rPr lang="en-US" sz="2000" dirty="0">
                <a:solidFill>
                  <a:srgbClr val="00B050"/>
                </a:solidFill>
              </a:rPr>
              <a:t>	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E8AEB1-A17B-D74D-861E-0955800CF210}"/>
              </a:ext>
            </a:extLst>
          </p:cNvPr>
          <p:cNvSpPr/>
          <p:nvPr/>
        </p:nvSpPr>
        <p:spPr>
          <a:xfrm>
            <a:off x="2095499" y="853416"/>
            <a:ext cx="77533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F6FC6"/>
                </a:solidFill>
              </a:rPr>
              <a:t>Data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altLang="zh-CN" sz="2000" dirty="0">
                <a:solidFill>
                  <a:srgbClr val="0F6FC6"/>
                </a:solidFill>
              </a:rPr>
              <a:t>set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altLang="zh-CN" sz="2000" dirty="0">
                <a:solidFill>
                  <a:srgbClr val="0F6FC6"/>
                </a:solidFill>
              </a:rPr>
              <a:t>information</a:t>
            </a:r>
            <a:endParaRPr lang="en-US" dirty="0">
              <a:solidFill>
                <a:srgbClr val="0F6FC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C7315-D80E-694C-8C46-43BB1534F442}"/>
              </a:ext>
            </a:extLst>
          </p:cNvPr>
          <p:cNvSpPr txBox="1"/>
          <p:nvPr/>
        </p:nvSpPr>
        <p:spPr>
          <a:xfrm>
            <a:off x="2703445" y="1498249"/>
            <a:ext cx="664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n=3,</a:t>
            </a:r>
            <a:r>
              <a:rPr lang="zh-CN" altLang="en-US" dirty="0"/>
              <a:t> </a:t>
            </a:r>
            <a:r>
              <a:rPr lang="en-US" altLang="zh-CN" dirty="0"/>
              <a:t>4,</a:t>
            </a:r>
            <a:r>
              <a:rPr lang="zh-CN" altLang="en-US" dirty="0"/>
              <a:t> </a:t>
            </a:r>
            <a:r>
              <a:rPr lang="en-US" altLang="zh-CN" dirty="0"/>
              <a:t>5,</a:t>
            </a:r>
            <a:r>
              <a:rPr lang="zh-CN" altLang="en-US" dirty="0"/>
              <a:t> </a:t>
            </a:r>
            <a:r>
              <a:rPr lang="en-US" altLang="zh-CN" dirty="0"/>
              <a:t>6	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w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n:</a:t>
            </a:r>
            <a:r>
              <a:rPr lang="zh-CN" altLang="en-US" dirty="0"/>
              <a:t> </a:t>
            </a:r>
            <a:r>
              <a:rPr lang="en-US" altLang="zh-CN" dirty="0"/>
              <a:t>10,</a:t>
            </a:r>
            <a:r>
              <a:rPr lang="zh-CN" altLang="en-US" dirty="0"/>
              <a:t> </a:t>
            </a:r>
            <a:r>
              <a:rPr lang="en-US" altLang="zh-CN" dirty="0"/>
              <a:t>	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w:</a:t>
            </a:r>
            <a:r>
              <a:rPr lang="zh-CN" altLang="en-US" dirty="0"/>
              <a:t> </a:t>
            </a:r>
            <a:r>
              <a:rPr lang="en-US" altLang="zh-CN" dirty="0"/>
              <a:t>50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D85F7A-359D-3E4F-99B8-BD060E21B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812" y="3571898"/>
            <a:ext cx="5335958" cy="26081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6C647E-0440-AF48-B38C-35B4DBEAF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251" y="2799032"/>
            <a:ext cx="4848648" cy="40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3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90223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Experiment </a:t>
            </a:r>
            <a:r>
              <a:rPr lang="en-US" altLang="zh-CN" sz="2800" dirty="0">
                <a:solidFill>
                  <a:schemeClr val="accent2"/>
                </a:solidFill>
              </a:rPr>
              <a:t>Setup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–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Video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Tracking</a:t>
            </a:r>
            <a:endParaRPr lang="en-US" sz="2800" baseline="30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9B667F-F29F-8A46-A05E-CFA9AF902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F4A38-896F-B940-BD08-E345518BA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/>
          <a:lstStyle/>
          <a:p>
            <a:fld id="{C0F2A647-71D5-4304-8070-CBC681FF56EE}" type="slidenum">
              <a:rPr lang="en-US" smtClean="0"/>
              <a:t>42</a:t>
            </a:fld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E8AEB1-A17B-D74D-861E-0955800CF210}"/>
              </a:ext>
            </a:extLst>
          </p:cNvPr>
          <p:cNvSpPr/>
          <p:nvPr/>
        </p:nvSpPr>
        <p:spPr>
          <a:xfrm>
            <a:off x="2095499" y="853416"/>
            <a:ext cx="77533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F6FC6"/>
                </a:solidFill>
              </a:rPr>
              <a:t>TUD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altLang="zh-CN" sz="2000" dirty="0">
                <a:solidFill>
                  <a:srgbClr val="0F6FC6"/>
                </a:solidFill>
              </a:rPr>
              <a:t>and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altLang="zh-CN" sz="2000" dirty="0">
                <a:solidFill>
                  <a:srgbClr val="0F6FC6"/>
                </a:solidFill>
              </a:rPr>
              <a:t>ETH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altLang="zh-CN" sz="2000" dirty="0">
                <a:solidFill>
                  <a:srgbClr val="0F6FC6"/>
                </a:solidFill>
              </a:rPr>
              <a:t>Video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altLang="zh-CN" sz="2000" dirty="0">
                <a:solidFill>
                  <a:srgbClr val="0F6FC6"/>
                </a:solidFill>
              </a:rPr>
              <a:t>Tracking</a:t>
            </a:r>
            <a:r>
              <a:rPr lang="zh-CN" altLang="en-US" sz="2000" dirty="0">
                <a:solidFill>
                  <a:srgbClr val="0F6FC6"/>
                </a:solidFill>
              </a:rPr>
              <a:t> </a:t>
            </a:r>
            <a:r>
              <a:rPr lang="en-US" altLang="zh-CN" sz="2000" dirty="0">
                <a:solidFill>
                  <a:srgbClr val="0F6FC6"/>
                </a:solidFill>
              </a:rPr>
              <a:t>Dataset</a:t>
            </a:r>
            <a:endParaRPr lang="en-US" dirty="0">
              <a:solidFill>
                <a:srgbClr val="0F6FC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C7315-D80E-694C-8C46-43BB1534F442}"/>
              </a:ext>
            </a:extLst>
          </p:cNvPr>
          <p:cNvSpPr txBox="1"/>
          <p:nvPr/>
        </p:nvSpPr>
        <p:spPr>
          <a:xfrm>
            <a:off x="2165839" y="4380933"/>
            <a:ext cx="5398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Ground</a:t>
            </a:r>
            <a:r>
              <a:rPr lang="zh-CN" altLang="en-US" sz="2000" dirty="0"/>
              <a:t> </a:t>
            </a:r>
            <a:r>
              <a:rPr lang="en-US" altLang="zh-CN" sz="2000" dirty="0"/>
              <a:t>truth</a:t>
            </a:r>
            <a:r>
              <a:rPr lang="zh-CN" altLang="en-US" sz="2000" dirty="0"/>
              <a:t> </a:t>
            </a:r>
            <a:r>
              <a:rPr lang="en-US" altLang="zh-CN" sz="2000" dirty="0"/>
              <a:t>bounding</a:t>
            </a:r>
            <a:r>
              <a:rPr lang="zh-CN" altLang="en-US" sz="2000" dirty="0"/>
              <a:t> </a:t>
            </a:r>
            <a:r>
              <a:rPr lang="en-US" altLang="zh-CN" sz="2000" dirty="0"/>
              <a:t>boxes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used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objects.</a:t>
            </a: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16F74D-22F5-2547-9C14-60F102FA8CB7}"/>
              </a:ext>
            </a:extLst>
          </p:cNvPr>
          <p:cNvSpPr/>
          <p:nvPr/>
        </p:nvSpPr>
        <p:spPr>
          <a:xfrm>
            <a:off x="2437554" y="1257924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(Leal-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Taixé</a:t>
            </a:r>
            <a:r>
              <a:rPr lang="en-US" sz="1600" dirty="0"/>
              <a:t>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et. al., 20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15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CD7587-F71A-D745-B021-B8E4BAC6E1A3}"/>
              </a:ext>
            </a:extLst>
          </p:cNvPr>
          <p:cNvSpPr txBox="1"/>
          <p:nvPr/>
        </p:nvSpPr>
        <p:spPr>
          <a:xfrm>
            <a:off x="2165839" y="5481960"/>
            <a:ext cx="9383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Virtual</a:t>
            </a:r>
            <a:r>
              <a:rPr lang="zh-CN" altLang="en-US" sz="2000" dirty="0"/>
              <a:t> </a:t>
            </a:r>
            <a:r>
              <a:rPr lang="en-US" altLang="zh-CN" sz="2000" dirty="0"/>
              <a:t>objects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added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make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number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objects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3</a:t>
            </a:r>
            <a:r>
              <a:rPr lang="zh-CN" altLang="en-US" sz="2000" dirty="0"/>
              <a:t> </a:t>
            </a:r>
            <a:r>
              <a:rPr lang="en-US" altLang="zh-CN" sz="2000" dirty="0"/>
              <a:t>frames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same.</a:t>
            </a:r>
            <a:endParaRPr 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B5AC72-CF5C-0C4C-9DA9-EE7AD1AA6BA6}"/>
              </a:ext>
            </a:extLst>
          </p:cNvPr>
          <p:cNvSpPr txBox="1"/>
          <p:nvPr/>
        </p:nvSpPr>
        <p:spPr>
          <a:xfrm>
            <a:off x="2165839" y="4939382"/>
            <a:ext cx="6628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divided</a:t>
            </a:r>
            <a:r>
              <a:rPr lang="zh-CN" altLang="en-US" sz="2000" dirty="0"/>
              <a:t> </a:t>
            </a:r>
            <a:r>
              <a:rPr lang="en-US" altLang="zh-CN" sz="2000" dirty="0"/>
              <a:t>into</a:t>
            </a:r>
            <a:r>
              <a:rPr lang="zh-CN" altLang="en-US" sz="2000" dirty="0"/>
              <a:t> </a:t>
            </a:r>
            <a:r>
              <a:rPr lang="en-US" altLang="zh-CN" sz="2000" dirty="0"/>
              <a:t>samples</a:t>
            </a:r>
            <a:r>
              <a:rPr lang="zh-CN" altLang="en-US" sz="2000" dirty="0"/>
              <a:t> </a:t>
            </a:r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them</a:t>
            </a:r>
            <a:r>
              <a:rPr lang="zh-CN" altLang="en-US" sz="2000" dirty="0"/>
              <a:t> </a:t>
            </a:r>
            <a:r>
              <a:rPr lang="en-US" altLang="zh-CN" sz="2000" dirty="0"/>
              <a:t>contains</a:t>
            </a:r>
            <a:r>
              <a:rPr lang="zh-CN" altLang="en-US" sz="2000" dirty="0"/>
              <a:t> </a:t>
            </a:r>
            <a:r>
              <a:rPr lang="en-US" altLang="zh-CN" sz="2000" dirty="0"/>
              <a:t>3</a:t>
            </a:r>
            <a:r>
              <a:rPr lang="zh-CN" altLang="en-US" sz="2000" dirty="0"/>
              <a:t> </a:t>
            </a:r>
            <a:r>
              <a:rPr lang="en-US" altLang="zh-CN" sz="2000" dirty="0"/>
              <a:t>frames.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56464-3E85-214C-B065-673A625C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353" y="1799890"/>
            <a:ext cx="6213075" cy="225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5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9" grpId="0"/>
      <p:bldP spid="15" grpId="0"/>
      <p:bldP spid="19" grpId="0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90223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Experiment Results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–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Video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Tracking</a:t>
            </a:r>
            <a:endParaRPr lang="en-US" sz="2800" baseline="30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9B667F-F29F-8A46-A05E-CFA9AF902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F4A38-896F-B940-BD08-E345518BA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/>
          <a:lstStyle/>
          <a:p>
            <a:fld id="{C0F2A647-71D5-4304-8070-CBC681FF56EE}" type="slidenum">
              <a:rPr lang="en-US" smtClean="0"/>
              <a:t>43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0C8A73-FF54-A345-AFC6-28BF1EB4A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446" y="1417425"/>
            <a:ext cx="6052780" cy="402314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30D92B5-DBE2-B84A-B451-C9CDCC4BD6EE}"/>
              </a:ext>
            </a:extLst>
          </p:cNvPr>
          <p:cNvSpPr/>
          <p:nvPr/>
        </p:nvSpPr>
        <p:spPr>
          <a:xfrm>
            <a:off x="8288544" y="5272119"/>
            <a:ext cx="26314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7030A0"/>
                </a:solidFill>
              </a:rPr>
              <a:t>7/8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000" dirty="0">
                <a:solidFill>
                  <a:srgbClr val="7030A0"/>
                </a:solidFill>
              </a:rPr>
              <a:t>pairs of dataset</a:t>
            </a:r>
          </a:p>
          <a:p>
            <a:r>
              <a:rPr lang="en-US" sz="2000" dirty="0">
                <a:solidFill>
                  <a:srgbClr val="C00000"/>
                </a:solidFill>
              </a:rPr>
              <a:t>competitive with SSVM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C1DA47-9EA8-4749-B7F9-FC0F5ABDF87C}"/>
              </a:ext>
            </a:extLst>
          </p:cNvPr>
          <p:cNvSpPr/>
          <p:nvPr/>
        </p:nvSpPr>
        <p:spPr>
          <a:xfrm>
            <a:off x="8296161" y="1047562"/>
            <a:ext cx="3063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Feature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Used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5B7BF6-7ABC-C447-B14D-59C65D38075E}"/>
              </a:ext>
            </a:extLst>
          </p:cNvPr>
          <p:cNvSpPr/>
          <p:nvPr/>
        </p:nvSpPr>
        <p:spPr>
          <a:xfrm>
            <a:off x="8405865" y="1701517"/>
            <a:ext cx="2496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I</a:t>
            </a:r>
            <a:r>
              <a:rPr lang="en-US" dirty="0"/>
              <a:t>ntersection </a:t>
            </a:r>
            <a:r>
              <a:rPr lang="en-US" altLang="zh-CN" dirty="0"/>
              <a:t>O</a:t>
            </a:r>
            <a:r>
              <a:rPr lang="en-US" dirty="0"/>
              <a:t>ver </a:t>
            </a:r>
            <a:r>
              <a:rPr lang="en-US" altLang="zh-CN" dirty="0"/>
              <a:t>U</a:t>
            </a:r>
            <a:r>
              <a:rPr lang="en-US" dirty="0"/>
              <a:t>nion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5CB719-9BC6-C042-83B7-2CD0D002AB32}"/>
              </a:ext>
            </a:extLst>
          </p:cNvPr>
          <p:cNvSpPr/>
          <p:nvPr/>
        </p:nvSpPr>
        <p:spPr>
          <a:xfrm>
            <a:off x="8405865" y="2281840"/>
            <a:ext cx="1882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Euclidean distance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0A5C4C-BC26-BD46-9578-AD64E485FE92}"/>
              </a:ext>
            </a:extLst>
          </p:cNvPr>
          <p:cNvSpPr/>
          <p:nvPr/>
        </p:nvSpPr>
        <p:spPr>
          <a:xfrm>
            <a:off x="8366501" y="2862535"/>
            <a:ext cx="2786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</a:t>
            </a:r>
            <a:r>
              <a:rPr lang="en-US" dirty="0"/>
              <a:t>1 color histogram distance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53A500-E593-FC48-8F6C-4A9AAA89F6B0}"/>
              </a:ext>
            </a:extLst>
          </p:cNvPr>
          <p:cNvSpPr/>
          <p:nvPr/>
        </p:nvSpPr>
        <p:spPr>
          <a:xfrm>
            <a:off x="8366501" y="3441468"/>
            <a:ext cx="2299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21 local binary pattern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9A227F-3CC7-9745-BEBD-57DE16F848ED}"/>
              </a:ext>
            </a:extLst>
          </p:cNvPr>
          <p:cNvSpPr/>
          <p:nvPr/>
        </p:nvSpPr>
        <p:spPr>
          <a:xfrm>
            <a:off x="8382992" y="4016054"/>
            <a:ext cx="1333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Optical flow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93C33D-9834-7F45-9FCB-C3A7F0BE0A64}"/>
              </a:ext>
            </a:extLst>
          </p:cNvPr>
          <p:cNvSpPr/>
          <p:nvPr/>
        </p:nvSpPr>
        <p:spPr>
          <a:xfrm>
            <a:off x="8382992" y="4599624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en-US" dirty="0"/>
              <a:t>ndicator variables</a:t>
            </a:r>
          </a:p>
        </p:txBody>
      </p:sp>
    </p:spTree>
    <p:extLst>
      <p:ext uri="{BB962C8B-B14F-4D97-AF65-F5344CB8AC3E}">
        <p14:creationId xmlns:p14="http://schemas.microsoft.com/office/powerpoint/2010/main" val="15539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7" grpId="0"/>
      <p:bldP spid="10" grpId="0"/>
      <p:bldP spid="11" grpId="0"/>
      <p:bldP spid="12" grpId="0"/>
      <p:bldP spid="13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9" y="190223"/>
            <a:ext cx="639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Outline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1380711" y="544374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660AE0-29B4-8540-9D10-4B770456929C}"/>
              </a:ext>
            </a:extLst>
          </p:cNvPr>
          <p:cNvSpPr txBox="1"/>
          <p:nvPr/>
        </p:nvSpPr>
        <p:spPr>
          <a:xfrm>
            <a:off x="2576320" y="1104095"/>
            <a:ext cx="603428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Hard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Problems</a:t>
            </a:r>
          </a:p>
          <a:p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Adversarial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General</a:t>
            </a:r>
          </a:p>
          <a:p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Adversarial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Multi-class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Classification</a:t>
            </a:r>
          </a:p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Adversarial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Dimensional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Matching</a:t>
            </a:r>
          </a:p>
          <a:p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Future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Works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8E1B21-59BF-BB40-AF5C-2C85C57DE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97BBA1-9E10-3A4D-BB62-67D2211E7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792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90223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Conclusion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6C193-EF53-1F46-9E03-BCC51DBA9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Conclustion</a:t>
            </a:r>
            <a:r>
              <a:rPr lang="en-US" dirty="0"/>
              <a:t> and Future Works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9BB168-86A8-554D-84D7-4F6FA1ED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45</a:t>
            </a:fld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17D9ED-4534-1641-9D63-ECBE6EFE0C93}"/>
              </a:ext>
            </a:extLst>
          </p:cNvPr>
          <p:cNvSpPr/>
          <p:nvPr/>
        </p:nvSpPr>
        <p:spPr>
          <a:xfrm>
            <a:off x="2537939" y="1164592"/>
            <a:ext cx="234658" cy="2346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B50126-DEDD-6747-A613-C59B5F4FEAF6}"/>
              </a:ext>
            </a:extLst>
          </p:cNvPr>
          <p:cNvSpPr/>
          <p:nvPr/>
        </p:nvSpPr>
        <p:spPr>
          <a:xfrm>
            <a:off x="2772597" y="2760810"/>
            <a:ext cx="70494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2"/>
                </a:solidFill>
              </a:rPr>
              <a:t>We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solved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the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challenging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math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problems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in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optimizing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the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tensor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version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of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marginal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adversarial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learning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problem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AC60AE7-2626-F840-94E7-CEAC56B9948F}"/>
              </a:ext>
            </a:extLst>
          </p:cNvPr>
          <p:cNvSpPr/>
          <p:nvPr/>
        </p:nvSpPr>
        <p:spPr>
          <a:xfrm>
            <a:off x="2537939" y="2861430"/>
            <a:ext cx="234658" cy="2346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E241EE-A1E4-524C-836D-4D56465E89EB}"/>
              </a:ext>
            </a:extLst>
          </p:cNvPr>
          <p:cNvSpPr/>
          <p:nvPr/>
        </p:nvSpPr>
        <p:spPr>
          <a:xfrm>
            <a:off x="2772597" y="3917284"/>
            <a:ext cx="77231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2"/>
                </a:solidFill>
              </a:rPr>
              <a:t>The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experiments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showed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the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improvement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in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considering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the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3D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matching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problem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as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a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whole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comparing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with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multiple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stage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bipartite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matching.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They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also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showed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the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adversarial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learning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could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achieve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good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results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in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predicting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marginal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tensors.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532DCA-DBF7-4B4F-9FA6-8208BE0499B6}"/>
              </a:ext>
            </a:extLst>
          </p:cNvPr>
          <p:cNvSpPr/>
          <p:nvPr/>
        </p:nvSpPr>
        <p:spPr>
          <a:xfrm>
            <a:off x="2514327" y="4028151"/>
            <a:ext cx="234658" cy="2346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BF456C-359D-C64A-BAA3-5C44BF373726}"/>
              </a:ext>
            </a:extLst>
          </p:cNvPr>
          <p:cNvSpPr/>
          <p:nvPr/>
        </p:nvSpPr>
        <p:spPr>
          <a:xfrm>
            <a:off x="2810693" y="1043740"/>
            <a:ext cx="704943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2"/>
                </a:solidFill>
              </a:rPr>
              <a:t>We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extended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the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marginal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method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used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in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adversarial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bipartite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matching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to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3D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matching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and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find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out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the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great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potential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of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this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idea: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</a:rPr>
              <a:t>Avoid</a:t>
            </a:r>
            <a:r>
              <a:rPr lang="zh-CN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</a:rPr>
              <a:t>solving</a:t>
            </a:r>
            <a:r>
              <a:rPr lang="zh-CN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</a:rPr>
              <a:t>hard</a:t>
            </a:r>
            <a:r>
              <a:rPr lang="zh-CN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</a:rPr>
              <a:t>problems</a:t>
            </a:r>
            <a:r>
              <a:rPr lang="zh-CN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</a:rPr>
              <a:t>in</a:t>
            </a:r>
            <a:r>
              <a:rPr lang="zh-CN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</a:rPr>
              <a:t>training</a:t>
            </a:r>
            <a:r>
              <a:rPr lang="zh-CN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</a:rPr>
              <a:t>phase</a:t>
            </a:r>
            <a:r>
              <a:rPr lang="zh-CN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</a:rPr>
              <a:t>and</a:t>
            </a:r>
            <a:r>
              <a:rPr lang="zh-CN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</a:rPr>
              <a:t>leaving</a:t>
            </a:r>
            <a:r>
              <a:rPr lang="zh-CN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</a:rPr>
              <a:t>it</a:t>
            </a:r>
            <a:r>
              <a:rPr lang="zh-CN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</a:rPr>
              <a:t>to</a:t>
            </a:r>
            <a:r>
              <a:rPr lang="zh-CN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</a:rPr>
              <a:t>prediction</a:t>
            </a:r>
            <a:r>
              <a:rPr lang="zh-CN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</a:rPr>
              <a:t>to</a:t>
            </a:r>
            <a:r>
              <a:rPr lang="zh-CN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</a:rPr>
              <a:t>save</a:t>
            </a:r>
            <a:r>
              <a:rPr lang="zh-CN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</a:rPr>
              <a:t>the</a:t>
            </a:r>
            <a:r>
              <a:rPr lang="zh-CN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</a:rPr>
              <a:t>time.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18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6" grpId="0"/>
      <p:bldP spid="2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08029"/>
            <a:ext cx="7753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Conclusions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-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Learning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With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Approximation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Method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E01489-A11E-444C-95E9-D79A7B79EAE5}"/>
              </a:ext>
            </a:extLst>
          </p:cNvPr>
          <p:cNvSpPr/>
          <p:nvPr/>
        </p:nvSpPr>
        <p:spPr>
          <a:xfrm>
            <a:off x="6177115" y="1154065"/>
            <a:ext cx="12362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Efficient?</a:t>
            </a:r>
          </a:p>
          <a:p>
            <a:pPr algn="ctr"/>
            <a:endParaRPr lang="en-US" sz="1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01E8BD-6AB0-4B02-B9BF-964B928D4EE1}"/>
              </a:ext>
            </a:extLst>
          </p:cNvPr>
          <p:cNvSpPr/>
          <p:nvPr/>
        </p:nvSpPr>
        <p:spPr>
          <a:xfrm>
            <a:off x="8754097" y="1149016"/>
            <a:ext cx="1697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 well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C4541051-ED91-4F6E-9CED-CAA074988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2721" y="4491919"/>
            <a:ext cx="615447" cy="615447"/>
          </a:xfrm>
          <a:prstGeom prst="rect">
            <a:avLst/>
          </a:prstGeom>
        </p:spPr>
      </p:pic>
      <p:pic>
        <p:nvPicPr>
          <p:cNvPr id="27" name="Graphic 26" descr="Close">
            <a:extLst>
              <a:ext uri="{FF2B5EF4-FFF2-40B4-BE49-F238E27FC236}">
                <a16:creationId xmlns:a16="http://schemas.microsoft.com/office/drawing/2014/main" id="{54DF6AFA-CC45-4239-A99B-D5D62D22B9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2716" y="1960397"/>
            <a:ext cx="612648" cy="61264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7674967-66BD-4094-BCBA-3E34CCB373BE}"/>
              </a:ext>
            </a:extLst>
          </p:cNvPr>
          <p:cNvSpPr/>
          <p:nvPr/>
        </p:nvSpPr>
        <p:spPr>
          <a:xfrm>
            <a:off x="2398063" y="1913474"/>
            <a:ext cx="40222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Exponential Family Random Field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9FC5C6-5340-4FD2-A741-D8BD5B1FF4FF}"/>
              </a:ext>
            </a:extLst>
          </p:cNvPr>
          <p:cNvSpPr/>
          <p:nvPr/>
        </p:nvSpPr>
        <p:spPr>
          <a:xfrm>
            <a:off x="2395594" y="3276941"/>
            <a:ext cx="2539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Maximum Margin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903F4E-AAFF-4C78-A94D-E91F4C0D9BCD}"/>
              </a:ext>
            </a:extLst>
          </p:cNvPr>
          <p:cNvSpPr/>
          <p:nvPr/>
        </p:nvSpPr>
        <p:spPr>
          <a:xfrm>
            <a:off x="2397524" y="4607331"/>
            <a:ext cx="33948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Adversarial </a:t>
            </a:r>
            <a:r>
              <a:rPr lang="en-US" altLang="zh-CN" sz="2000" dirty="0" err="1">
                <a:solidFill>
                  <a:schemeClr val="accent2"/>
                </a:solidFill>
              </a:rPr>
              <a:t>Learing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BB6B48-8806-4BCA-AA10-9498BE5038AB}"/>
              </a:ext>
            </a:extLst>
          </p:cNvPr>
          <p:cNvSpPr/>
          <p:nvPr/>
        </p:nvSpPr>
        <p:spPr>
          <a:xfrm>
            <a:off x="2610013" y="2305212"/>
            <a:ext cx="24656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(</a:t>
            </a:r>
            <a:r>
              <a:rPr 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Petterson</a:t>
            </a:r>
            <a:r>
              <a:rPr 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et. al., 2009;  </a:t>
            </a:r>
          </a:p>
          <a:p>
            <a:pPr lvl="0"/>
            <a:r>
              <a:rPr 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 </a:t>
            </a:r>
            <a:r>
              <a:rPr 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Volkovs</a:t>
            </a:r>
            <a:r>
              <a:rPr 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&amp; </a:t>
            </a:r>
            <a:r>
              <a:rPr 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Zemel</a:t>
            </a:r>
            <a:r>
              <a:rPr 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, 2012)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3231C5-912C-44F2-8C75-BA61B79A9D37}"/>
              </a:ext>
            </a:extLst>
          </p:cNvPr>
          <p:cNvSpPr/>
          <p:nvPr/>
        </p:nvSpPr>
        <p:spPr>
          <a:xfrm>
            <a:off x="2607546" y="3641434"/>
            <a:ext cx="27635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(</a:t>
            </a:r>
            <a:r>
              <a:rPr 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Tsochantaridis</a:t>
            </a:r>
            <a:r>
              <a:rPr 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et. al., 2005)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1A97E5-CED8-42B4-8B0D-7FFFC4B5B8D2}"/>
              </a:ext>
            </a:extLst>
          </p:cNvPr>
          <p:cNvSpPr/>
          <p:nvPr/>
        </p:nvSpPr>
        <p:spPr>
          <a:xfrm>
            <a:off x="2610007" y="4944790"/>
            <a:ext cx="1531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(our approach)</a:t>
            </a:r>
            <a:endParaRPr lang="en-US" sz="1600" dirty="0">
              <a:solidFill>
                <a:prstClr val="black"/>
              </a:solidFill>
            </a:endParaRPr>
          </a:p>
        </p:txBody>
      </p:sp>
      <p:pic>
        <p:nvPicPr>
          <p:cNvPr id="39" name="Graphic 38" descr="Checkmark">
            <a:extLst>
              <a:ext uri="{FF2B5EF4-FFF2-40B4-BE49-F238E27FC236}">
                <a16:creationId xmlns:a16="http://schemas.microsoft.com/office/drawing/2014/main" id="{66D50B62-236B-4135-8E81-BE3E3EF83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4942" y="4498621"/>
            <a:ext cx="615447" cy="61544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C4D65BE-92C3-4E5D-A20B-45CB5D18FE03}"/>
              </a:ext>
            </a:extLst>
          </p:cNvPr>
          <p:cNvSpPr/>
          <p:nvPr/>
        </p:nvSpPr>
        <p:spPr>
          <a:xfrm>
            <a:off x="7307382" y="1154641"/>
            <a:ext cx="1609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Good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bound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  <p:pic>
        <p:nvPicPr>
          <p:cNvPr id="48" name="Graphic 47" descr="Checkmark">
            <a:extLst>
              <a:ext uri="{FF2B5EF4-FFF2-40B4-BE49-F238E27FC236}">
                <a16:creationId xmlns:a16="http://schemas.microsoft.com/office/drawing/2014/main" id="{3608BADB-7312-4935-A24C-06C12756C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2185" y="3257471"/>
            <a:ext cx="615447" cy="6154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FFBC27-DAE4-4717-A516-56B2365A4A94}"/>
              </a:ext>
            </a:extLst>
          </p:cNvPr>
          <p:cNvSpPr txBox="1"/>
          <p:nvPr/>
        </p:nvSpPr>
        <p:spPr>
          <a:xfrm>
            <a:off x="9274084" y="1743624"/>
            <a:ext cx="512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09D7F5-BCEA-4210-BE65-91740E07A3E7}"/>
              </a:ext>
            </a:extLst>
          </p:cNvPr>
          <p:cNvSpPr txBox="1"/>
          <p:nvPr/>
        </p:nvSpPr>
        <p:spPr>
          <a:xfrm>
            <a:off x="9137167" y="3053549"/>
            <a:ext cx="960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CDD569"/>
                </a:solidFill>
                <a:latin typeface="Arial Black" panose="020B0A04020102020204" pitchFamily="34" charset="0"/>
                <a:sym typeface="Symbol" panose="05050102010706020507" pitchFamily="18" charset="2"/>
              </a:rPr>
              <a:t>---</a:t>
            </a:r>
            <a:endParaRPr lang="en-US" sz="4800" dirty="0">
              <a:solidFill>
                <a:srgbClr val="CDD569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E5FA29-6D32-A149-958E-3942B3E9B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and Future Works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9F406-2104-E449-BCD0-985B88DD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46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DBF9B5-2941-BC4E-9AA6-2FEF3F41BA9C}"/>
              </a:ext>
            </a:extLst>
          </p:cNvPr>
          <p:cNvSpPr txBox="1"/>
          <p:nvPr/>
        </p:nvSpPr>
        <p:spPr>
          <a:xfrm>
            <a:off x="7840075" y="4297444"/>
            <a:ext cx="512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605B77-259E-A440-A5F1-A825389CAF07}"/>
              </a:ext>
            </a:extLst>
          </p:cNvPr>
          <p:cNvSpPr txBox="1"/>
          <p:nvPr/>
        </p:nvSpPr>
        <p:spPr>
          <a:xfrm>
            <a:off x="7856239" y="1743624"/>
            <a:ext cx="512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/>
                </a:solidFill>
              </a:rPr>
              <a:t>?</a:t>
            </a:r>
          </a:p>
        </p:txBody>
      </p:sp>
      <p:pic>
        <p:nvPicPr>
          <p:cNvPr id="36" name="Graphic 35" descr="Checkmark">
            <a:extLst>
              <a:ext uri="{FF2B5EF4-FFF2-40B4-BE49-F238E27FC236}">
                <a16:creationId xmlns:a16="http://schemas.microsoft.com/office/drawing/2014/main" id="{36FA1AA6-5D67-C84E-A3C7-C0B28701D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9253" y="3235346"/>
            <a:ext cx="615447" cy="61544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8672AED-8D6F-5648-BAD2-85DE2D62A2EF}"/>
              </a:ext>
            </a:extLst>
          </p:cNvPr>
          <p:cNvSpPr/>
          <p:nvPr/>
        </p:nvSpPr>
        <p:spPr>
          <a:xfrm>
            <a:off x="7208869" y="3777736"/>
            <a:ext cx="18890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(</a:t>
            </a:r>
            <a:r>
              <a:rPr lang="en-US" altLang="zh-CN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Finley</a:t>
            </a:r>
            <a:r>
              <a:rPr 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et. al., 2005)</a:t>
            </a:r>
            <a:endParaRPr lang="en-US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70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31" grpId="0"/>
      <p:bldP spid="32" grpId="0"/>
      <p:bldP spid="33" grpId="0"/>
      <p:bldP spid="3" grpId="0"/>
      <p:bldP spid="50" grpId="0"/>
      <p:bldP spid="26" grpId="0"/>
      <p:bldP spid="28" grpId="0"/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90223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Future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Works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6C193-EF53-1F46-9E03-BCC51DBA9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Conclustion</a:t>
            </a:r>
            <a:r>
              <a:rPr lang="en-US" dirty="0"/>
              <a:t> and Future Works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9BB168-86A8-554D-84D7-4F6FA1ED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47</a:t>
            </a:fld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17D9ED-4534-1641-9D63-ECBE6EFE0C93}"/>
              </a:ext>
            </a:extLst>
          </p:cNvPr>
          <p:cNvSpPr/>
          <p:nvPr/>
        </p:nvSpPr>
        <p:spPr>
          <a:xfrm>
            <a:off x="2537939" y="1164592"/>
            <a:ext cx="234658" cy="2346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B50126-DEDD-6747-A613-C59B5F4FEAF6}"/>
              </a:ext>
            </a:extLst>
          </p:cNvPr>
          <p:cNvSpPr/>
          <p:nvPr/>
        </p:nvSpPr>
        <p:spPr>
          <a:xfrm>
            <a:off x="2772597" y="2620128"/>
            <a:ext cx="70494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2"/>
                </a:solidFill>
              </a:rPr>
              <a:t>Proof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theoretical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bound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for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adversarial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learning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methods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when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using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approximation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algorithms.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AC60AE7-2626-F840-94E7-CEAC56B9948F}"/>
              </a:ext>
            </a:extLst>
          </p:cNvPr>
          <p:cNvSpPr/>
          <p:nvPr/>
        </p:nvSpPr>
        <p:spPr>
          <a:xfrm>
            <a:off x="2537939" y="2685578"/>
            <a:ext cx="234658" cy="2346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E241EE-A1E4-524C-836D-4D56465E89EB}"/>
              </a:ext>
            </a:extLst>
          </p:cNvPr>
          <p:cNvSpPr/>
          <p:nvPr/>
        </p:nvSpPr>
        <p:spPr>
          <a:xfrm>
            <a:off x="2772597" y="4390350"/>
            <a:ext cx="77231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2"/>
                </a:solidFill>
              </a:rPr>
              <a:t>Apply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the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methods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to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other intractable problems, such as directly using it on video tracking.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532DCA-DBF7-4B4F-9FA6-8208BE0499B6}"/>
              </a:ext>
            </a:extLst>
          </p:cNvPr>
          <p:cNvSpPr/>
          <p:nvPr/>
        </p:nvSpPr>
        <p:spPr>
          <a:xfrm>
            <a:off x="2514327" y="4466047"/>
            <a:ext cx="234658" cy="2346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AC64AD-6537-C247-8B09-E140B9B975CB}"/>
              </a:ext>
            </a:extLst>
          </p:cNvPr>
          <p:cNvSpPr/>
          <p:nvPr/>
        </p:nvSpPr>
        <p:spPr>
          <a:xfrm>
            <a:off x="2772597" y="1071571"/>
            <a:ext cx="7486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2"/>
                </a:solidFill>
              </a:rPr>
              <a:t>Explore N-D Matching property and prove the relation between mixture of permutation tensors and stochastic tensors. 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05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6" grpId="0"/>
      <p:bldP spid="2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08029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Publications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E5FA29-6D32-A149-958E-3942B3E9B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9F406-2104-E449-BCD0-985B88DD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8811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08029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References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E5FA29-6D32-A149-958E-3942B3E9B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9F406-2104-E449-BCD0-985B88DD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7A70B-4CCD-AD4F-877E-E4859BD160F7}"/>
              </a:ext>
            </a:extLst>
          </p:cNvPr>
          <p:cNvSpPr txBox="1"/>
          <p:nvPr/>
        </p:nvSpPr>
        <p:spPr>
          <a:xfrm>
            <a:off x="1868557" y="927651"/>
            <a:ext cx="985961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Zhang, M.-L., and Zhou, Z.-H. 2007. </a:t>
            </a:r>
            <a:r>
              <a:rPr lang="en-US" dirty="0" err="1"/>
              <a:t>Ml-knn</a:t>
            </a:r>
            <a:r>
              <a:rPr lang="en-US" dirty="0"/>
              <a:t>: A lazy learning approach to multi-label learning. Pattern recognition 40(7):2038–2048.</a:t>
            </a:r>
          </a:p>
          <a:p>
            <a:endParaRPr lang="en-US" dirty="0"/>
          </a:p>
          <a:p>
            <a:r>
              <a:rPr lang="en-US" dirty="0" err="1"/>
              <a:t>Tsoumakas</a:t>
            </a:r>
            <a:r>
              <a:rPr lang="en-US" dirty="0"/>
              <a:t>, G.; </a:t>
            </a:r>
            <a:r>
              <a:rPr lang="en-US" dirty="0" err="1"/>
              <a:t>Katakis</a:t>
            </a:r>
            <a:r>
              <a:rPr lang="en-US" dirty="0"/>
              <a:t>, I.; and </a:t>
            </a:r>
            <a:r>
              <a:rPr lang="en-US" dirty="0" err="1"/>
              <a:t>Vlahavas</a:t>
            </a:r>
            <a:r>
              <a:rPr lang="en-US" dirty="0"/>
              <a:t>, I. 2009. Mining multi-label data. In Data mining and knowledge discovery handbook. Springer. 667–685.</a:t>
            </a:r>
          </a:p>
          <a:p>
            <a:endParaRPr lang="en-US" dirty="0"/>
          </a:p>
          <a:p>
            <a:r>
              <a:rPr lang="en-US" dirty="0" err="1"/>
              <a:t>Behpour</a:t>
            </a:r>
            <a:r>
              <a:rPr lang="en-US" dirty="0"/>
              <a:t>, S., Xing, W., and </a:t>
            </a:r>
            <a:r>
              <a:rPr lang="en-US" dirty="0" err="1"/>
              <a:t>Ziebart</a:t>
            </a:r>
            <a:r>
              <a:rPr lang="en-US" dirty="0"/>
              <a:t>, B. D.</a:t>
            </a:r>
            <a:r>
              <a:rPr lang="zh-CN" altLang="en-US" dirty="0"/>
              <a:t> </a:t>
            </a:r>
            <a:r>
              <a:rPr lang="en-US" altLang="zh-CN" dirty="0"/>
              <a:t>2018.</a:t>
            </a:r>
            <a:r>
              <a:rPr lang="zh-CN" altLang="en-US" dirty="0"/>
              <a:t>  </a:t>
            </a:r>
            <a:r>
              <a:rPr lang="en-US" dirty="0"/>
              <a:t>ARC: Adversarial robust cuts for semi-supervised and multi-label classification.</a:t>
            </a:r>
            <a:r>
              <a:rPr lang="zh-CN" altLang="en-US" dirty="0"/>
              <a:t> </a:t>
            </a:r>
            <a:r>
              <a:rPr lang="en-US" dirty="0"/>
              <a:t>In Proceedings</a:t>
            </a:r>
            <a:r>
              <a:rPr lang="zh-CN" altLang="en-US" dirty="0"/>
              <a:t> </a:t>
            </a:r>
            <a:r>
              <a:rPr lang="en-US" dirty="0"/>
              <a:t>of</a:t>
            </a:r>
            <a:r>
              <a:rPr lang="zh-CN" altLang="en-US" dirty="0"/>
              <a:t> </a:t>
            </a:r>
            <a:r>
              <a:rPr lang="en-US" dirty="0"/>
              <a:t>the</a:t>
            </a:r>
            <a:r>
              <a:rPr lang="zh-CN" altLang="en-US" dirty="0"/>
              <a:t> </a:t>
            </a:r>
            <a:r>
              <a:rPr lang="en-US" dirty="0"/>
              <a:t>AAAI</a:t>
            </a:r>
            <a:r>
              <a:rPr lang="zh-CN" altLang="en-US" dirty="0"/>
              <a:t> </a:t>
            </a:r>
            <a:r>
              <a:rPr lang="en-US" dirty="0"/>
              <a:t>Conference</a:t>
            </a:r>
            <a:r>
              <a:rPr lang="zh-CN" altLang="en-US" dirty="0"/>
              <a:t> </a:t>
            </a:r>
            <a:r>
              <a:rPr lang="en-US" dirty="0"/>
              <a:t>on</a:t>
            </a:r>
            <a:r>
              <a:rPr lang="zh-CN" altLang="en-US" dirty="0"/>
              <a:t> </a:t>
            </a:r>
            <a:r>
              <a:rPr lang="en-US" dirty="0"/>
              <a:t>Artificial</a:t>
            </a:r>
            <a:r>
              <a:rPr lang="zh-CN" altLang="en-US" dirty="0"/>
              <a:t> </a:t>
            </a:r>
            <a:r>
              <a:rPr lang="en-US" dirty="0"/>
              <a:t>Intelligence, pages 2704–2711</a:t>
            </a:r>
          </a:p>
          <a:p>
            <a:endParaRPr lang="en-US" dirty="0"/>
          </a:p>
          <a:p>
            <a:r>
              <a:rPr lang="en-US" dirty="0" err="1"/>
              <a:t>Belongie</a:t>
            </a:r>
            <a:r>
              <a:rPr lang="en-US" dirty="0"/>
              <a:t>, S., Malik, J., and </a:t>
            </a:r>
            <a:r>
              <a:rPr lang="en-US" dirty="0" err="1"/>
              <a:t>Puzicha</a:t>
            </a:r>
            <a:r>
              <a:rPr lang="en-US" dirty="0"/>
              <a:t>, J. 2002</a:t>
            </a:r>
            <a:r>
              <a:rPr lang="en-US" altLang="zh-CN" dirty="0"/>
              <a:t>.</a:t>
            </a:r>
            <a:r>
              <a:rPr lang="en-US" dirty="0"/>
              <a:t> Shape matching and object recognition using shape contexts. </a:t>
            </a:r>
            <a:r>
              <a:rPr lang="en-US" i="1" dirty="0"/>
              <a:t>IEEE </a:t>
            </a:r>
            <a:r>
              <a:rPr lang="en-US" i="1" dirty="0" err="1"/>
              <a:t>transac</a:t>
            </a:r>
            <a:r>
              <a:rPr lang="en-US" i="1" dirty="0"/>
              <a:t>- </a:t>
            </a:r>
            <a:r>
              <a:rPr lang="en-US" i="1" dirty="0" err="1"/>
              <a:t>tions</a:t>
            </a:r>
            <a:r>
              <a:rPr lang="en-US" i="1" dirty="0"/>
              <a:t> on pattern analysis and machine intelligence</a:t>
            </a:r>
            <a:r>
              <a:rPr lang="en-US" dirty="0"/>
              <a:t>, 24 (4):509–522. </a:t>
            </a:r>
          </a:p>
          <a:p>
            <a:endParaRPr lang="en-US" dirty="0"/>
          </a:p>
          <a:p>
            <a:r>
              <a:rPr lang="en-US" dirty="0" err="1"/>
              <a:t>Dellaert</a:t>
            </a:r>
            <a:r>
              <a:rPr lang="en-US" dirty="0"/>
              <a:t>, F., Seitz, S. M., Thorpe, C. E., and </a:t>
            </a:r>
            <a:r>
              <a:rPr lang="en-US" dirty="0" err="1"/>
              <a:t>Thrun</a:t>
            </a:r>
            <a:r>
              <a:rPr lang="en-US" dirty="0"/>
              <a:t>, S. 2003</a:t>
            </a:r>
            <a:r>
              <a:rPr lang="en-US" altLang="zh-CN" dirty="0"/>
              <a:t>.</a:t>
            </a:r>
            <a:r>
              <a:rPr lang="en-US" dirty="0"/>
              <a:t> EM, MCMC, and chain flipping for structure from motion with unknown correspondence. </a:t>
            </a:r>
            <a:r>
              <a:rPr lang="en-US" i="1" dirty="0"/>
              <a:t>Machine learning</a:t>
            </a:r>
            <a:r>
              <a:rPr lang="en-US" dirty="0"/>
              <a:t>, 50 (1-2):45–71. </a:t>
            </a:r>
          </a:p>
          <a:p>
            <a:endParaRPr lang="en-US" dirty="0"/>
          </a:p>
          <a:p>
            <a:r>
              <a:rPr lang="en-US" dirty="0" err="1"/>
              <a:t>Fathony</a:t>
            </a:r>
            <a:r>
              <a:rPr lang="en-US" dirty="0"/>
              <a:t>, R., </a:t>
            </a:r>
            <a:r>
              <a:rPr lang="en-US" dirty="0" err="1"/>
              <a:t>Behpour</a:t>
            </a:r>
            <a:r>
              <a:rPr lang="en-US" dirty="0"/>
              <a:t>, S., Zhang, X., and </a:t>
            </a:r>
            <a:r>
              <a:rPr lang="en-US" dirty="0" err="1"/>
              <a:t>Ziebart</a:t>
            </a:r>
            <a:r>
              <a:rPr lang="en-US" dirty="0"/>
              <a:t>, B.</a:t>
            </a:r>
            <a:r>
              <a:rPr lang="zh-CN" altLang="en-US" dirty="0"/>
              <a:t> </a:t>
            </a:r>
            <a:r>
              <a:rPr lang="en-US" dirty="0"/>
              <a:t>2018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dirty="0"/>
              <a:t>Efficient and consistent adversarial bipartite</a:t>
            </a:r>
          </a:p>
          <a:p>
            <a:r>
              <a:rPr lang="en-US" dirty="0"/>
              <a:t>matching. In International</a:t>
            </a:r>
            <a:r>
              <a:rPr lang="zh-CN" altLang="en-US" dirty="0"/>
              <a:t> </a:t>
            </a:r>
            <a:r>
              <a:rPr lang="en-US" dirty="0"/>
              <a:t>Conference</a:t>
            </a:r>
            <a:r>
              <a:rPr lang="zh-CN" altLang="en-US" dirty="0"/>
              <a:t> </a:t>
            </a:r>
            <a:r>
              <a:rPr lang="en-US" dirty="0"/>
              <a:t>on</a:t>
            </a:r>
            <a:r>
              <a:rPr lang="zh-CN" altLang="en-US" dirty="0"/>
              <a:t> </a:t>
            </a:r>
            <a:r>
              <a:rPr lang="en-US" dirty="0"/>
              <a:t>Machine</a:t>
            </a:r>
            <a:r>
              <a:rPr lang="zh-CN" altLang="en-US" dirty="0"/>
              <a:t> </a:t>
            </a:r>
            <a:r>
              <a:rPr lang="en-US" dirty="0"/>
              <a:t>Learning, pages 1456–1465.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246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9" y="190223"/>
            <a:ext cx="6973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Multiclass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Classification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with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Pairwise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Features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266D43F-7E2F-48F7-BB60-B50EF632BE64}"/>
              </a:ext>
            </a:extLst>
          </p:cNvPr>
          <p:cNvSpPr/>
          <p:nvPr/>
        </p:nvSpPr>
        <p:spPr>
          <a:xfrm>
            <a:off x="1840662" y="3927223"/>
            <a:ext cx="26975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Multi-way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Cut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Problem: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CFE7782-9706-4EC7-988A-5BE283666C0E}"/>
              </a:ext>
            </a:extLst>
          </p:cNvPr>
          <p:cNvSpPr/>
          <p:nvPr/>
        </p:nvSpPr>
        <p:spPr>
          <a:xfrm>
            <a:off x="1827967" y="5318459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Machine learning task: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23BCCC1-D8C6-4B5A-8F99-C70E0DA8C24E}"/>
                  </a:ext>
                </a:extLst>
              </p:cNvPr>
              <p:cNvSpPr/>
              <p:nvPr/>
            </p:nvSpPr>
            <p:spPr>
              <a:xfrm>
                <a:off x="4295309" y="5315582"/>
                <a:ext cx="5633081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</a:rPr>
                  <a:t>Learn the appropriate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zh-CN" alt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23BCCC1-D8C6-4B5A-8F99-C70E0DA8C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309" y="5315582"/>
                <a:ext cx="5633081" cy="424796"/>
              </a:xfrm>
              <a:prstGeom prst="rect">
                <a:avLst/>
              </a:prstGeom>
              <a:blipFill>
                <a:blip r:embed="rId3"/>
                <a:stretch>
                  <a:fillRect l="-899" t="-8824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D0631B-65ED-1248-90E7-5AEAF9A10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9" y="6375679"/>
            <a:ext cx="2819399" cy="345796"/>
          </a:xfrm>
        </p:spPr>
        <p:txBody>
          <a:bodyPr/>
          <a:lstStyle/>
          <a:p>
            <a:fld id="{C0F2A647-71D5-4304-8070-CBC681FF56EE}" type="slidenum">
              <a:rPr lang="en-US" smtClean="0"/>
              <a:t>5</a:t>
            </a:fld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4563CFB-9772-B447-94B9-66096AEC2549}"/>
              </a:ext>
            </a:extLst>
          </p:cNvPr>
          <p:cNvSpPr/>
          <p:nvPr/>
        </p:nvSpPr>
        <p:spPr>
          <a:xfrm>
            <a:off x="4495483" y="1443929"/>
            <a:ext cx="393180" cy="3931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3B04DB2-D267-474C-977F-F6DCE6AF3D32}"/>
              </a:ext>
            </a:extLst>
          </p:cNvPr>
          <p:cNvSpPr/>
          <p:nvPr/>
        </p:nvSpPr>
        <p:spPr>
          <a:xfrm>
            <a:off x="5952418" y="1443924"/>
            <a:ext cx="393180" cy="3931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9B1D685-C34F-8E4A-8ABD-DB63ABE648BB}"/>
              </a:ext>
            </a:extLst>
          </p:cNvPr>
          <p:cNvSpPr/>
          <p:nvPr/>
        </p:nvSpPr>
        <p:spPr>
          <a:xfrm>
            <a:off x="4495483" y="2823087"/>
            <a:ext cx="393180" cy="3931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99DF797-AECC-8D42-A433-15A21AC39B7B}"/>
              </a:ext>
            </a:extLst>
          </p:cNvPr>
          <p:cNvSpPr/>
          <p:nvPr/>
        </p:nvSpPr>
        <p:spPr>
          <a:xfrm>
            <a:off x="5952418" y="2835687"/>
            <a:ext cx="393180" cy="3931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4542429-02C5-664C-B41B-FB9CB0D5222E}"/>
              </a:ext>
            </a:extLst>
          </p:cNvPr>
          <p:cNvGrpSpPr/>
          <p:nvPr/>
        </p:nvGrpSpPr>
        <p:grpSpPr>
          <a:xfrm>
            <a:off x="4692072" y="1640514"/>
            <a:ext cx="1317926" cy="1391763"/>
            <a:chOff x="4273703" y="1184818"/>
            <a:chExt cx="1181025" cy="1247205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18EAAF0-A7D6-B147-9545-094EAC55C2AE}"/>
                </a:ext>
              </a:extLst>
            </p:cNvPr>
            <p:cNvCxnSpPr>
              <a:cxnSpLocks/>
              <a:stCxn id="88" idx="6"/>
              <a:endCxn id="90" idx="2"/>
            </p:cNvCxnSpPr>
            <p:nvPr/>
          </p:nvCxnSpPr>
          <p:spPr>
            <a:xfrm flipV="1">
              <a:off x="4449872" y="1184818"/>
              <a:ext cx="953256" cy="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98EF88EC-D919-1B44-84AB-B061DA8BDDF3}"/>
                </a:ext>
              </a:extLst>
            </p:cNvPr>
            <p:cNvCxnSpPr>
              <a:cxnSpLocks/>
              <a:stCxn id="91" idx="6"/>
              <a:endCxn id="92" idx="2"/>
            </p:cNvCxnSpPr>
            <p:nvPr/>
          </p:nvCxnSpPr>
          <p:spPr>
            <a:xfrm>
              <a:off x="4449873" y="2420732"/>
              <a:ext cx="953256" cy="11291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5711E16-4E2D-3A4B-A027-37F94951A587}"/>
                </a:ext>
              </a:extLst>
            </p:cNvPr>
            <p:cNvCxnSpPr>
              <a:cxnSpLocks/>
              <a:stCxn id="88" idx="5"/>
              <a:endCxn id="92" idx="1"/>
            </p:cNvCxnSpPr>
            <p:nvPr/>
          </p:nvCxnSpPr>
          <p:spPr>
            <a:xfrm>
              <a:off x="4398274" y="1309394"/>
              <a:ext cx="1056454" cy="99805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58CD22C-2EE7-6F4F-B535-CA7038872F6E}"/>
                </a:ext>
              </a:extLst>
            </p:cNvPr>
            <p:cNvCxnSpPr>
              <a:cxnSpLocks/>
              <a:stCxn id="91" idx="0"/>
              <a:endCxn id="88" idx="4"/>
            </p:cNvCxnSpPr>
            <p:nvPr/>
          </p:nvCxnSpPr>
          <p:spPr>
            <a:xfrm flipV="1">
              <a:off x="4273703" y="1360993"/>
              <a:ext cx="0" cy="88356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4EF4B74-47AF-A84D-B1E8-B78FAEE37776}"/>
              </a:ext>
            </a:extLst>
          </p:cNvPr>
          <p:cNvCxnSpPr>
            <a:cxnSpLocks/>
            <a:stCxn id="90" idx="4"/>
            <a:endCxn id="92" idx="0"/>
          </p:cNvCxnSpPr>
          <p:nvPr/>
        </p:nvCxnSpPr>
        <p:spPr>
          <a:xfrm>
            <a:off x="6149008" y="1837105"/>
            <a:ext cx="0" cy="99858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B96E736-B41D-F84E-9AE2-27568EC5905F}"/>
              </a:ext>
            </a:extLst>
          </p:cNvPr>
          <p:cNvCxnSpPr>
            <a:cxnSpLocks/>
            <a:stCxn id="90" idx="3"/>
            <a:endCxn id="91" idx="7"/>
          </p:cNvCxnSpPr>
          <p:nvPr/>
        </p:nvCxnSpPr>
        <p:spPr>
          <a:xfrm flipH="1">
            <a:off x="4831084" y="1779525"/>
            <a:ext cx="1178915" cy="110114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C2141F01-1B48-8C40-8D5E-199AD8748CC6}"/>
              </a:ext>
            </a:extLst>
          </p:cNvPr>
          <p:cNvSpPr/>
          <p:nvPr/>
        </p:nvSpPr>
        <p:spPr>
          <a:xfrm>
            <a:off x="5255025" y="776248"/>
            <a:ext cx="393180" cy="39318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591590A4-97ED-9648-86CF-6C05FFB1CDE6}"/>
              </a:ext>
            </a:extLst>
          </p:cNvPr>
          <p:cNvSpPr/>
          <p:nvPr/>
        </p:nvSpPr>
        <p:spPr>
          <a:xfrm flipH="1">
            <a:off x="3391132" y="2172694"/>
            <a:ext cx="390923" cy="39318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39CB8790-93CA-8446-B1DF-A0A012C7F3E0}"/>
              </a:ext>
            </a:extLst>
          </p:cNvPr>
          <p:cNvSpPr/>
          <p:nvPr/>
        </p:nvSpPr>
        <p:spPr>
          <a:xfrm>
            <a:off x="7222168" y="2191315"/>
            <a:ext cx="393180" cy="39318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993116A-F29C-DF44-9EEB-378914BD8B50}"/>
              </a:ext>
            </a:extLst>
          </p:cNvPr>
          <p:cNvCxnSpPr>
            <a:cxnSpLocks/>
            <a:stCxn id="88" idx="0"/>
            <a:endCxn id="105" idx="2"/>
          </p:cNvCxnSpPr>
          <p:nvPr/>
        </p:nvCxnSpPr>
        <p:spPr>
          <a:xfrm flipV="1">
            <a:off x="4692073" y="972838"/>
            <a:ext cx="562952" cy="47109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DB4EA46-5BB6-7B4C-94A6-CC15867963A3}"/>
              </a:ext>
            </a:extLst>
          </p:cNvPr>
          <p:cNvCxnSpPr>
            <a:cxnSpLocks/>
            <a:stCxn id="106" idx="0"/>
            <a:endCxn id="88" idx="2"/>
          </p:cNvCxnSpPr>
          <p:nvPr/>
        </p:nvCxnSpPr>
        <p:spPr>
          <a:xfrm flipV="1">
            <a:off x="3586593" y="1640519"/>
            <a:ext cx="908890" cy="53217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CBDDBF9-D634-9347-AFD8-C36C4CEA29BF}"/>
              </a:ext>
            </a:extLst>
          </p:cNvPr>
          <p:cNvCxnSpPr>
            <a:cxnSpLocks/>
            <a:stCxn id="88" idx="6"/>
            <a:endCxn id="108" idx="2"/>
          </p:cNvCxnSpPr>
          <p:nvPr/>
        </p:nvCxnSpPr>
        <p:spPr>
          <a:xfrm>
            <a:off x="4888663" y="1640519"/>
            <a:ext cx="2333505" cy="74738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CD3FEB5-18C2-5548-908F-024BCECB6425}"/>
              </a:ext>
            </a:extLst>
          </p:cNvPr>
          <p:cNvCxnSpPr>
            <a:cxnSpLocks/>
            <a:stCxn id="90" idx="5"/>
            <a:endCxn id="108" idx="1"/>
          </p:cNvCxnSpPr>
          <p:nvPr/>
        </p:nvCxnSpPr>
        <p:spPr>
          <a:xfrm>
            <a:off x="6288018" y="1779524"/>
            <a:ext cx="991730" cy="46937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76F25EC-CD72-FB4B-B062-05B21175B33A}"/>
              </a:ext>
            </a:extLst>
          </p:cNvPr>
          <p:cNvCxnSpPr>
            <a:cxnSpLocks/>
            <a:stCxn id="105" idx="6"/>
            <a:endCxn id="90" idx="0"/>
          </p:cNvCxnSpPr>
          <p:nvPr/>
        </p:nvCxnSpPr>
        <p:spPr>
          <a:xfrm>
            <a:off x="5648205" y="972838"/>
            <a:ext cx="500803" cy="47108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586CBEA-820F-F144-8F28-550344D22CAA}"/>
              </a:ext>
            </a:extLst>
          </p:cNvPr>
          <p:cNvCxnSpPr>
            <a:cxnSpLocks/>
            <a:stCxn id="91" idx="7"/>
            <a:endCxn id="105" idx="3"/>
          </p:cNvCxnSpPr>
          <p:nvPr/>
        </p:nvCxnSpPr>
        <p:spPr>
          <a:xfrm flipV="1">
            <a:off x="4831083" y="1111848"/>
            <a:ext cx="481522" cy="176881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945C6715-2A6D-064B-846E-BAD8E727EDEC}"/>
              </a:ext>
            </a:extLst>
          </p:cNvPr>
          <p:cNvCxnSpPr>
            <a:cxnSpLocks/>
            <a:stCxn id="92" idx="1"/>
            <a:endCxn id="105" idx="5"/>
          </p:cNvCxnSpPr>
          <p:nvPr/>
        </p:nvCxnSpPr>
        <p:spPr>
          <a:xfrm flipH="1" flipV="1">
            <a:off x="5590625" y="1111848"/>
            <a:ext cx="419373" cy="178141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E9143143-1611-2B4A-989D-94D1DA3DDCC0}"/>
              </a:ext>
            </a:extLst>
          </p:cNvPr>
          <p:cNvCxnSpPr>
            <a:cxnSpLocks/>
            <a:stCxn id="106" idx="2"/>
            <a:endCxn id="90" idx="3"/>
          </p:cNvCxnSpPr>
          <p:nvPr/>
        </p:nvCxnSpPr>
        <p:spPr>
          <a:xfrm flipV="1">
            <a:off x="3782055" y="1779524"/>
            <a:ext cx="2227943" cy="58976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4E96857-B991-C940-A2A7-B2D40A79016D}"/>
              </a:ext>
            </a:extLst>
          </p:cNvPr>
          <p:cNvCxnSpPr>
            <a:cxnSpLocks/>
            <a:stCxn id="106" idx="4"/>
            <a:endCxn id="91" idx="2"/>
          </p:cNvCxnSpPr>
          <p:nvPr/>
        </p:nvCxnSpPr>
        <p:spPr>
          <a:xfrm>
            <a:off x="3586593" y="2565874"/>
            <a:ext cx="908890" cy="45380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F837713-2175-064B-99AF-C9E93DF7AD62}"/>
              </a:ext>
            </a:extLst>
          </p:cNvPr>
          <p:cNvCxnSpPr>
            <a:cxnSpLocks/>
            <a:stCxn id="106" idx="3"/>
            <a:endCxn id="92" idx="2"/>
          </p:cNvCxnSpPr>
          <p:nvPr/>
        </p:nvCxnSpPr>
        <p:spPr>
          <a:xfrm>
            <a:off x="3724806" y="2508294"/>
            <a:ext cx="2227612" cy="52398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8B90358-3EF5-664E-ACB1-34129B7EC2C5}"/>
              </a:ext>
            </a:extLst>
          </p:cNvPr>
          <p:cNvCxnSpPr>
            <a:cxnSpLocks/>
            <a:stCxn id="91" idx="6"/>
            <a:endCxn id="108" idx="3"/>
          </p:cNvCxnSpPr>
          <p:nvPr/>
        </p:nvCxnSpPr>
        <p:spPr>
          <a:xfrm flipV="1">
            <a:off x="4888663" y="2526915"/>
            <a:ext cx="2391085" cy="49276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050F96B4-09CB-DF47-873D-2DC9E2B455B6}"/>
              </a:ext>
            </a:extLst>
          </p:cNvPr>
          <p:cNvCxnSpPr>
            <a:cxnSpLocks/>
            <a:stCxn id="92" idx="6"/>
            <a:endCxn id="108" idx="4"/>
          </p:cNvCxnSpPr>
          <p:nvPr/>
        </p:nvCxnSpPr>
        <p:spPr>
          <a:xfrm flipV="1">
            <a:off x="6345598" y="2584495"/>
            <a:ext cx="1073160" cy="44778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9" name="Picture 158">
            <a:extLst>
              <a:ext uri="{FF2B5EF4-FFF2-40B4-BE49-F238E27FC236}">
                <a16:creationId xmlns:a16="http://schemas.microsoft.com/office/drawing/2014/main" id="{9F9150EC-E442-BC4D-98B0-2707B9E8D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439" y="3986817"/>
            <a:ext cx="5639988" cy="1267134"/>
          </a:xfrm>
          <a:prstGeom prst="rect">
            <a:avLst/>
          </a:prstGeom>
        </p:spPr>
      </p:pic>
      <p:sp>
        <p:nvSpPr>
          <p:cNvPr id="163" name="Arc 162">
            <a:extLst>
              <a:ext uri="{FF2B5EF4-FFF2-40B4-BE49-F238E27FC236}">
                <a16:creationId xmlns:a16="http://schemas.microsoft.com/office/drawing/2014/main" id="{426B376B-33CE-4342-8C6E-5126F1AA685B}"/>
              </a:ext>
            </a:extLst>
          </p:cNvPr>
          <p:cNvSpPr/>
          <p:nvPr/>
        </p:nvSpPr>
        <p:spPr>
          <a:xfrm>
            <a:off x="2916131" y="1501509"/>
            <a:ext cx="1194977" cy="613412"/>
          </a:xfrm>
          <a:prstGeom prst="arc">
            <a:avLst/>
          </a:prstGeom>
          <a:ln>
            <a:solidFill>
              <a:srgbClr val="0F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74E289CD-F5BF-9546-81CF-473574361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605" y="1346929"/>
            <a:ext cx="1077051" cy="271094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407AE8CA-2B68-7247-8FE0-13092A5F5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3896" y="789256"/>
            <a:ext cx="1077051" cy="276743"/>
          </a:xfrm>
          <a:prstGeom prst="rect">
            <a:avLst/>
          </a:prstGeom>
        </p:spPr>
      </p:pic>
      <p:sp>
        <p:nvSpPr>
          <p:cNvPr id="166" name="Arc 165">
            <a:extLst>
              <a:ext uri="{FF2B5EF4-FFF2-40B4-BE49-F238E27FC236}">
                <a16:creationId xmlns:a16="http://schemas.microsoft.com/office/drawing/2014/main" id="{B9B94D7F-C65F-4C44-8886-C5D650B20013}"/>
              </a:ext>
            </a:extLst>
          </p:cNvPr>
          <p:cNvSpPr/>
          <p:nvPr/>
        </p:nvSpPr>
        <p:spPr>
          <a:xfrm>
            <a:off x="3745928" y="873725"/>
            <a:ext cx="1194977" cy="613412"/>
          </a:xfrm>
          <a:prstGeom prst="arc">
            <a:avLst>
              <a:gd name="adj1" fmla="val 18079613"/>
              <a:gd name="adj2" fmla="val 0"/>
            </a:avLst>
          </a:prstGeom>
          <a:ln>
            <a:solidFill>
              <a:srgbClr val="0F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A80BBA19-46A2-8341-92D4-3E40D966EA5C}"/>
              </a:ext>
            </a:extLst>
          </p:cNvPr>
          <p:cNvSpPr/>
          <p:nvPr/>
        </p:nvSpPr>
        <p:spPr>
          <a:xfrm flipH="1">
            <a:off x="6665028" y="1524453"/>
            <a:ext cx="1480915" cy="884084"/>
          </a:xfrm>
          <a:prstGeom prst="arc">
            <a:avLst>
              <a:gd name="adj1" fmla="val 18079613"/>
              <a:gd name="adj2" fmla="val 0"/>
            </a:avLst>
          </a:prstGeom>
          <a:ln>
            <a:solidFill>
              <a:srgbClr val="0F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8" name="Picture 167">
            <a:extLst>
              <a:ext uri="{FF2B5EF4-FFF2-40B4-BE49-F238E27FC236}">
                <a16:creationId xmlns:a16="http://schemas.microsoft.com/office/drawing/2014/main" id="{DD29CE75-E938-894D-9955-3BDEAFFCC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3113" y="1310744"/>
            <a:ext cx="1059334" cy="272190"/>
          </a:xfrm>
          <a:prstGeom prst="rect">
            <a:avLst/>
          </a:prstGeom>
        </p:spPr>
      </p:pic>
      <p:sp>
        <p:nvSpPr>
          <p:cNvPr id="169" name="Arc 168">
            <a:extLst>
              <a:ext uri="{FF2B5EF4-FFF2-40B4-BE49-F238E27FC236}">
                <a16:creationId xmlns:a16="http://schemas.microsoft.com/office/drawing/2014/main" id="{D3269817-E9DF-D94E-A283-BB0DFC08393B}"/>
              </a:ext>
            </a:extLst>
          </p:cNvPr>
          <p:cNvSpPr/>
          <p:nvPr/>
        </p:nvSpPr>
        <p:spPr>
          <a:xfrm flipH="1">
            <a:off x="5798023" y="979741"/>
            <a:ext cx="1480915" cy="1317741"/>
          </a:xfrm>
          <a:prstGeom prst="arc">
            <a:avLst>
              <a:gd name="adj1" fmla="val 18079613"/>
              <a:gd name="adj2" fmla="val 0"/>
            </a:avLst>
          </a:prstGeom>
          <a:ln>
            <a:solidFill>
              <a:srgbClr val="0F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D90199A6-11B3-104C-8BED-75D2713990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9388" y="877839"/>
            <a:ext cx="1965601" cy="261164"/>
          </a:xfrm>
          <a:prstGeom prst="rect">
            <a:avLst/>
          </a:prstGeom>
        </p:spPr>
      </p:pic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39F8FBAB-D5B4-9E43-9FA6-FE7FC5652FB1}"/>
              </a:ext>
            </a:extLst>
          </p:cNvPr>
          <p:cNvCxnSpPr>
            <a:cxnSpLocks/>
            <a:stCxn id="88" idx="0"/>
            <a:endCxn id="105" idx="2"/>
          </p:cNvCxnSpPr>
          <p:nvPr/>
        </p:nvCxnSpPr>
        <p:spPr>
          <a:xfrm flipV="1">
            <a:off x="4692073" y="972838"/>
            <a:ext cx="562952" cy="471091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6293B45-71E3-A247-B38F-0F39E49E1AEF}"/>
              </a:ext>
            </a:extLst>
          </p:cNvPr>
          <p:cNvCxnSpPr>
            <a:cxnSpLocks/>
            <a:stCxn id="88" idx="6"/>
            <a:endCxn id="90" idx="2"/>
          </p:cNvCxnSpPr>
          <p:nvPr/>
        </p:nvCxnSpPr>
        <p:spPr>
          <a:xfrm flipV="1">
            <a:off x="4888663" y="1640514"/>
            <a:ext cx="1063755" cy="5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EB1F64C6-6F9D-0448-83A8-A662C7246A62}"/>
              </a:ext>
            </a:extLst>
          </p:cNvPr>
          <p:cNvCxnSpPr>
            <a:cxnSpLocks/>
            <a:stCxn id="105" idx="6"/>
            <a:endCxn id="90" idx="0"/>
          </p:cNvCxnSpPr>
          <p:nvPr/>
        </p:nvCxnSpPr>
        <p:spPr>
          <a:xfrm>
            <a:off x="5648205" y="972838"/>
            <a:ext cx="500803" cy="471086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61242338-D0F7-674D-8B50-5E67210208AA}"/>
              </a:ext>
            </a:extLst>
          </p:cNvPr>
          <p:cNvCxnSpPr>
            <a:cxnSpLocks/>
            <a:stCxn id="106" idx="4"/>
            <a:endCxn id="91" idx="2"/>
          </p:cNvCxnSpPr>
          <p:nvPr/>
        </p:nvCxnSpPr>
        <p:spPr>
          <a:xfrm>
            <a:off x="3586593" y="2565874"/>
            <a:ext cx="908890" cy="45380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3A768AF1-658C-3942-B2A6-C9D1D5294E01}"/>
              </a:ext>
            </a:extLst>
          </p:cNvPr>
          <p:cNvCxnSpPr>
            <a:cxnSpLocks/>
            <a:stCxn id="92" idx="6"/>
            <a:endCxn id="108" idx="4"/>
          </p:cNvCxnSpPr>
          <p:nvPr/>
        </p:nvCxnSpPr>
        <p:spPr>
          <a:xfrm flipV="1">
            <a:off x="6345598" y="2584495"/>
            <a:ext cx="1073160" cy="447782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BEE0C363-7220-B94D-87BC-E68104A46EB6}"/>
              </a:ext>
            </a:extLst>
          </p:cNvPr>
          <p:cNvSpPr txBox="1"/>
          <p:nvPr/>
        </p:nvSpPr>
        <p:spPr>
          <a:xfrm>
            <a:off x="8673074" y="892710"/>
            <a:ext cx="1242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Class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1,2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Class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Class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07320B1-7ED5-7944-90CC-D80E4527E180}"/>
              </a:ext>
            </a:extLst>
          </p:cNvPr>
          <p:cNvSpPr/>
          <p:nvPr/>
        </p:nvSpPr>
        <p:spPr>
          <a:xfrm>
            <a:off x="1847847" y="5934687"/>
            <a:ext cx="6895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C000"/>
                </a:solidFill>
              </a:rPr>
              <a:t>Adding</a:t>
            </a:r>
            <a:r>
              <a:rPr lang="zh-CN" altLang="en-US" sz="2000" dirty="0">
                <a:solidFill>
                  <a:srgbClr val="FFC000"/>
                </a:solidFill>
              </a:rPr>
              <a:t> </a:t>
            </a:r>
            <a:r>
              <a:rPr lang="en-US" altLang="zh-CN" sz="2000" dirty="0">
                <a:solidFill>
                  <a:srgbClr val="FFC000"/>
                </a:solidFill>
              </a:rPr>
              <a:t>new</a:t>
            </a:r>
            <a:r>
              <a:rPr lang="zh-CN" altLang="en-US" sz="2000" dirty="0">
                <a:solidFill>
                  <a:srgbClr val="FFC000"/>
                </a:solidFill>
              </a:rPr>
              <a:t> </a:t>
            </a:r>
            <a:r>
              <a:rPr lang="en-US" altLang="zh-CN" sz="2000" dirty="0">
                <a:solidFill>
                  <a:srgbClr val="FFC000"/>
                </a:solidFill>
              </a:rPr>
              <a:t>nodes</a:t>
            </a:r>
            <a:r>
              <a:rPr lang="zh-CN" altLang="en-US" sz="2000" dirty="0">
                <a:solidFill>
                  <a:srgbClr val="FFC000"/>
                </a:solidFill>
              </a:rPr>
              <a:t> </a:t>
            </a:r>
            <a:r>
              <a:rPr lang="en-US" altLang="zh-CN" sz="2000" dirty="0">
                <a:solidFill>
                  <a:srgbClr val="FFC000"/>
                </a:solidFill>
              </a:rPr>
              <a:t>and</a:t>
            </a:r>
            <a:r>
              <a:rPr lang="zh-CN" altLang="en-US" sz="2000" dirty="0">
                <a:solidFill>
                  <a:srgbClr val="FFC000"/>
                </a:solidFill>
              </a:rPr>
              <a:t> </a:t>
            </a:r>
            <a:r>
              <a:rPr lang="en-US" altLang="zh-CN" sz="2000" dirty="0">
                <a:solidFill>
                  <a:srgbClr val="FFC000"/>
                </a:solidFill>
              </a:rPr>
              <a:t>edges</a:t>
            </a:r>
            <a:r>
              <a:rPr lang="zh-CN" altLang="en-US" sz="2000" dirty="0">
                <a:solidFill>
                  <a:srgbClr val="FFC000"/>
                </a:solidFill>
              </a:rPr>
              <a:t> </a:t>
            </a:r>
            <a:r>
              <a:rPr lang="en-US" altLang="zh-CN" sz="2000" dirty="0">
                <a:solidFill>
                  <a:srgbClr val="FFC000"/>
                </a:solidFill>
              </a:rPr>
              <a:t>to</a:t>
            </a:r>
            <a:r>
              <a:rPr lang="zh-CN" altLang="en-US" sz="2000" dirty="0">
                <a:solidFill>
                  <a:srgbClr val="FFC000"/>
                </a:solidFill>
              </a:rPr>
              <a:t> </a:t>
            </a:r>
            <a:r>
              <a:rPr lang="en-US" altLang="zh-CN" sz="2000" dirty="0">
                <a:solidFill>
                  <a:srgbClr val="FFC000"/>
                </a:solidFill>
              </a:rPr>
              <a:t>the</a:t>
            </a:r>
            <a:r>
              <a:rPr lang="zh-CN" altLang="en-US" sz="2000" dirty="0">
                <a:solidFill>
                  <a:srgbClr val="FFC000"/>
                </a:solidFill>
              </a:rPr>
              <a:t> </a:t>
            </a:r>
            <a:r>
              <a:rPr lang="en-US" altLang="zh-CN" sz="2000" dirty="0">
                <a:solidFill>
                  <a:srgbClr val="FFC000"/>
                </a:solidFill>
              </a:rPr>
              <a:t>training</a:t>
            </a:r>
            <a:r>
              <a:rPr lang="zh-CN" altLang="en-US" sz="2000" dirty="0">
                <a:solidFill>
                  <a:srgbClr val="FFC000"/>
                </a:solidFill>
              </a:rPr>
              <a:t> </a:t>
            </a:r>
            <a:r>
              <a:rPr lang="en-US" altLang="zh-CN" sz="2000" dirty="0">
                <a:solidFill>
                  <a:srgbClr val="FFC000"/>
                </a:solidFill>
              </a:rPr>
              <a:t>graph</a:t>
            </a:r>
            <a:r>
              <a:rPr lang="zh-CN" altLang="en-US" sz="2000" dirty="0">
                <a:solidFill>
                  <a:srgbClr val="FFC000"/>
                </a:solidFill>
              </a:rPr>
              <a:t> </a:t>
            </a:r>
            <a:r>
              <a:rPr lang="en-US" altLang="zh-CN" sz="2000" dirty="0">
                <a:solidFill>
                  <a:srgbClr val="FFC000"/>
                </a:solidFill>
              </a:rPr>
              <a:t>for</a:t>
            </a:r>
            <a:r>
              <a:rPr lang="zh-CN" altLang="en-US" sz="2000" dirty="0">
                <a:solidFill>
                  <a:srgbClr val="FFC000"/>
                </a:solidFill>
              </a:rPr>
              <a:t> </a:t>
            </a:r>
            <a:r>
              <a:rPr lang="en-US" altLang="zh-CN" sz="2000" dirty="0">
                <a:solidFill>
                  <a:srgbClr val="FFC000"/>
                </a:solidFill>
              </a:rPr>
              <a:t>prediction</a:t>
            </a:r>
            <a:endParaRPr lang="en-US" sz="2000" dirty="0">
              <a:solidFill>
                <a:srgbClr val="FFC000"/>
              </a:solidFill>
            </a:endParaRPr>
          </a:p>
        </p:txBody>
      </p:sp>
      <p:sp>
        <p:nvSpPr>
          <p:cNvPr id="198" name="Footer Placeholder 3">
            <a:extLst>
              <a:ext uri="{FF2B5EF4-FFF2-40B4-BE49-F238E27FC236}">
                <a16:creationId xmlns:a16="http://schemas.microsoft.com/office/drawing/2014/main" id="{3AC4ADF5-9175-F246-974D-B97E08C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75679"/>
            <a:ext cx="4114800" cy="345796"/>
          </a:xfrm>
        </p:spPr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334425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1"/>
      <p:bldP spid="126" grpId="1"/>
      <p:bldP spid="127" grpId="1"/>
      <p:bldP spid="163" grpId="0" animBg="1"/>
      <p:bldP spid="163" grpId="1" animBg="1"/>
      <p:bldP spid="166" grpId="0" animBg="1"/>
      <p:bldP spid="166" grpId="1" animBg="1"/>
      <p:bldP spid="167" grpId="0" animBg="1"/>
      <p:bldP spid="167" grpId="1" animBg="1"/>
      <p:bldP spid="169" grpId="0" animBg="1"/>
      <p:bldP spid="169" grpId="1" animBg="1"/>
      <p:bldP spid="188" grpId="0"/>
      <p:bldP spid="196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08029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References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E5FA29-6D32-A149-958E-3942B3E9B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9F406-2104-E449-BCD0-985B88DD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50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7A70B-4CCD-AD4F-877E-E4859BD160F7}"/>
              </a:ext>
            </a:extLst>
          </p:cNvPr>
          <p:cNvSpPr txBox="1"/>
          <p:nvPr/>
        </p:nvSpPr>
        <p:spPr>
          <a:xfrm>
            <a:off x="1868557" y="927651"/>
            <a:ext cx="985961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 Dahlhaus, D.S. Johnson, C.H. Papadimitriou, P.D. Seymour, and M. </a:t>
            </a:r>
            <a:r>
              <a:rPr lang="en-US" dirty="0" err="1"/>
              <a:t>Yannakakis</a:t>
            </a:r>
            <a:r>
              <a:rPr lang="en-US" dirty="0"/>
              <a:t>. 1992</a:t>
            </a:r>
            <a:r>
              <a:rPr lang="en-US" altLang="zh-CN" dirty="0"/>
              <a:t>.</a:t>
            </a:r>
            <a:r>
              <a:rPr lang="en-US" dirty="0"/>
              <a:t> The complexity of multiway cuts. In Proceedings, 24th Annual ACM Symposium on Theory of Computing.</a:t>
            </a:r>
          </a:p>
          <a:p>
            <a:endParaRPr lang="en-US" dirty="0"/>
          </a:p>
          <a:p>
            <a:r>
              <a:rPr lang="en-US" dirty="0" err="1"/>
              <a:t>Kann</a:t>
            </a:r>
            <a:r>
              <a:rPr lang="en-US" dirty="0"/>
              <a:t>, V., 1991. Maximum bounded 3-dimensional matching is MAX SNP-complete. </a:t>
            </a:r>
            <a:r>
              <a:rPr lang="en-US" i="1" dirty="0"/>
              <a:t>Information Processing Letters</a:t>
            </a:r>
            <a:r>
              <a:rPr lang="en-US" dirty="0"/>
              <a:t>, </a:t>
            </a:r>
            <a:r>
              <a:rPr lang="en-US" i="1" dirty="0"/>
              <a:t>37</a:t>
            </a:r>
            <a:r>
              <a:rPr lang="en-US" dirty="0"/>
              <a:t>(1), pp.27-35.</a:t>
            </a:r>
          </a:p>
          <a:p>
            <a:endParaRPr lang="en-US" dirty="0"/>
          </a:p>
          <a:p>
            <a:r>
              <a:rPr lang="en-US" dirty="0" err="1"/>
              <a:t>Petterson</a:t>
            </a:r>
            <a:r>
              <a:rPr lang="en-US" dirty="0"/>
              <a:t>, J., Yu, J., </a:t>
            </a:r>
            <a:r>
              <a:rPr lang="en-US" dirty="0" err="1"/>
              <a:t>McAuley</a:t>
            </a:r>
            <a:r>
              <a:rPr lang="en-US" dirty="0"/>
              <a:t>, J. J., and Caetano, T. S. 2009</a:t>
            </a:r>
            <a:r>
              <a:rPr lang="en-US" altLang="zh-CN" dirty="0"/>
              <a:t>.</a:t>
            </a:r>
            <a:r>
              <a:rPr lang="en-US" dirty="0"/>
              <a:t> Exponential family graph matching and ranking. In </a:t>
            </a:r>
            <a:r>
              <a:rPr lang="en-US" i="1" dirty="0"/>
              <a:t>Ad- </a:t>
            </a:r>
            <a:r>
              <a:rPr lang="en-US" i="1" dirty="0" err="1"/>
              <a:t>vances</a:t>
            </a:r>
            <a:r>
              <a:rPr lang="en-US" i="1" dirty="0"/>
              <a:t> in Neural Information Processing Systems</a:t>
            </a:r>
            <a:r>
              <a:rPr lang="en-US" dirty="0"/>
              <a:t>, pp. 1455–1463. </a:t>
            </a:r>
          </a:p>
          <a:p>
            <a:endParaRPr lang="en-US" dirty="0"/>
          </a:p>
          <a:p>
            <a:r>
              <a:rPr lang="en-US" dirty="0" err="1"/>
              <a:t>Volkovs</a:t>
            </a:r>
            <a:r>
              <a:rPr lang="en-US" dirty="0"/>
              <a:t>, M. and </a:t>
            </a:r>
            <a:r>
              <a:rPr lang="en-US" dirty="0" err="1"/>
              <a:t>Zemel</a:t>
            </a:r>
            <a:r>
              <a:rPr lang="en-US" dirty="0"/>
              <a:t>, R. S. 2012</a:t>
            </a:r>
            <a:r>
              <a:rPr lang="en-US" altLang="zh-CN" dirty="0"/>
              <a:t>.</a:t>
            </a:r>
            <a:r>
              <a:rPr lang="en-US" dirty="0"/>
              <a:t> Efficient sampling for bi- partite matching problems. In </a:t>
            </a:r>
            <a:r>
              <a:rPr lang="en-US" i="1" dirty="0"/>
              <a:t>Advances in Neural Infor- </a:t>
            </a:r>
            <a:r>
              <a:rPr lang="en-US" i="1" dirty="0" err="1"/>
              <a:t>mation</a:t>
            </a:r>
            <a:r>
              <a:rPr lang="en-US" i="1" dirty="0"/>
              <a:t> Processing Systems</a:t>
            </a:r>
            <a:r>
              <a:rPr lang="en-US" dirty="0"/>
              <a:t>, pp. 1313–1321. </a:t>
            </a:r>
          </a:p>
          <a:p>
            <a:endParaRPr lang="en-US" dirty="0"/>
          </a:p>
          <a:p>
            <a:r>
              <a:rPr lang="en-US" dirty="0"/>
              <a:t>Valiant, L. G. 1979. </a:t>
            </a:r>
            <a:r>
              <a:rPr lang="zh-CN" altLang="en-US" dirty="0"/>
              <a:t> </a:t>
            </a:r>
            <a:r>
              <a:rPr lang="en-US" dirty="0"/>
              <a:t>The complexity of computing the permanent. </a:t>
            </a:r>
            <a:r>
              <a:rPr lang="en-US" i="1" dirty="0"/>
              <a:t>Theoretical computer science</a:t>
            </a:r>
            <a:r>
              <a:rPr lang="en-US" dirty="0"/>
              <a:t>, 8(2):189–201</a:t>
            </a:r>
            <a:r>
              <a:rPr lang="en-US" altLang="zh-CN" dirty="0"/>
              <a:t>.</a:t>
            </a:r>
          </a:p>
          <a:p>
            <a:endParaRPr lang="en-US" dirty="0"/>
          </a:p>
          <a:p>
            <a:r>
              <a:rPr lang="en-US" dirty="0" err="1"/>
              <a:t>Tsochantaridis</a:t>
            </a:r>
            <a:r>
              <a:rPr lang="en-US" dirty="0"/>
              <a:t>, I., </a:t>
            </a:r>
            <a:r>
              <a:rPr lang="en-US" dirty="0" err="1"/>
              <a:t>Joachims</a:t>
            </a:r>
            <a:r>
              <a:rPr lang="en-US" dirty="0"/>
              <a:t>, T., Hofmann, T., and </a:t>
            </a:r>
            <a:r>
              <a:rPr lang="en-US" dirty="0" err="1"/>
              <a:t>Altun</a:t>
            </a:r>
            <a:r>
              <a:rPr lang="en-US" dirty="0"/>
              <a:t>, Y. 2005.</a:t>
            </a:r>
            <a:r>
              <a:rPr lang="zh-CN" altLang="en-US" dirty="0"/>
              <a:t> </a:t>
            </a:r>
            <a:r>
              <a:rPr lang="en-US" dirty="0"/>
              <a:t>Large margin methods for structured and interdependent output variables. </a:t>
            </a:r>
            <a:r>
              <a:rPr lang="en-US" i="1" dirty="0"/>
              <a:t>Journal of machine learning research</a:t>
            </a:r>
            <a:r>
              <a:rPr lang="en-US" dirty="0"/>
              <a:t>, 6(Sep):1453–1484</a:t>
            </a:r>
            <a:r>
              <a:rPr lang="en-US" altLang="zh-CN" dirty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385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7062FC-052E-7B4B-9784-686E331D2CB8}"/>
              </a:ext>
            </a:extLst>
          </p:cNvPr>
          <p:cNvSpPr txBox="1"/>
          <p:nvPr/>
        </p:nvSpPr>
        <p:spPr>
          <a:xfrm>
            <a:off x="1868557" y="927651"/>
            <a:ext cx="985961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Asif, K.; Xing, W.; </a:t>
            </a:r>
            <a:r>
              <a:rPr lang="en-US" dirty="0" err="1"/>
              <a:t>Behpour</a:t>
            </a:r>
            <a:r>
              <a:rPr lang="en-US" dirty="0"/>
              <a:t>, S.; and </a:t>
            </a:r>
            <a:r>
              <a:rPr lang="en-US" dirty="0" err="1"/>
              <a:t>Ziebart</a:t>
            </a:r>
            <a:r>
              <a:rPr lang="en-US" dirty="0"/>
              <a:t>, B. D. 2015.</a:t>
            </a:r>
            <a:r>
              <a:rPr lang="zh-CN" altLang="en-US" dirty="0"/>
              <a:t> </a:t>
            </a:r>
            <a:r>
              <a:rPr lang="en-US" dirty="0"/>
              <a:t>Adversarial cost-sensitive classification. In</a:t>
            </a:r>
            <a:r>
              <a:rPr lang="zh-CN" altLang="en-US" dirty="0"/>
              <a:t> </a:t>
            </a:r>
            <a:r>
              <a:rPr lang="en-US" dirty="0"/>
              <a:t>Proceedings of</a:t>
            </a:r>
            <a:r>
              <a:rPr lang="zh-CN" altLang="en-US" dirty="0"/>
              <a:t> </a:t>
            </a:r>
            <a:r>
              <a:rPr lang="en-US" dirty="0"/>
              <a:t>the Conference on Uncertainty in Artificial Intelligence.</a:t>
            </a:r>
          </a:p>
          <a:p>
            <a:endParaRPr lang="en-US" dirty="0"/>
          </a:p>
          <a:p>
            <a:r>
              <a:rPr lang="en-US" dirty="0"/>
              <a:t>von Neumann, J. and Morgenstern, O. 1947. Theory of Games and Economic Behavior. Princeton University Press.</a:t>
            </a:r>
          </a:p>
          <a:p>
            <a:endParaRPr lang="en-US" dirty="0"/>
          </a:p>
          <a:p>
            <a:r>
              <a:rPr lang="en-US" dirty="0"/>
              <a:t>Wang, H.; Xing, W.; Asif, K.; and </a:t>
            </a:r>
            <a:r>
              <a:rPr lang="en-US" dirty="0" err="1"/>
              <a:t>Ziebart</a:t>
            </a:r>
            <a:r>
              <a:rPr lang="en-US" dirty="0"/>
              <a:t>, B. 2015. Adversarial prediction games for multivariate losses. In</a:t>
            </a:r>
          </a:p>
          <a:p>
            <a:r>
              <a:rPr lang="en-US" dirty="0"/>
              <a:t>Advances</a:t>
            </a:r>
            <a:r>
              <a:rPr lang="zh-CN" altLang="en-US" dirty="0"/>
              <a:t> </a:t>
            </a:r>
            <a:r>
              <a:rPr lang="en-US" dirty="0"/>
              <a:t>in Neural Information Processing Systems, 2728–2736.</a:t>
            </a:r>
          </a:p>
          <a:p>
            <a:endParaRPr lang="en-US" dirty="0"/>
          </a:p>
          <a:p>
            <a:r>
              <a:rPr lang="en-US" dirty="0"/>
              <a:t>H Brendan McMahan, Geoffrey J Gordon, and </a:t>
            </a:r>
            <a:r>
              <a:rPr lang="en-US" dirty="0" err="1"/>
              <a:t>Avrim</a:t>
            </a:r>
            <a:r>
              <a:rPr lang="en-US" dirty="0"/>
              <a:t> Blum. 2003</a:t>
            </a:r>
            <a:r>
              <a:rPr lang="en-US" altLang="zh-CN" dirty="0"/>
              <a:t>.</a:t>
            </a:r>
            <a:r>
              <a:rPr lang="en-US" dirty="0"/>
              <a:t> Planning in the presence of cost functions controlled by an adversary. In Proceedings of the International Conference on Machine Learning, pages 536–543.</a:t>
            </a:r>
          </a:p>
          <a:p>
            <a:endParaRPr lang="en-US" dirty="0"/>
          </a:p>
          <a:p>
            <a:r>
              <a:rPr lang="en-US" dirty="0"/>
              <a:t>Fisher, R.A., 1922. On the mathematical foundations of theoretical statistics. </a:t>
            </a:r>
            <a:r>
              <a:rPr lang="en-US" i="1" dirty="0"/>
              <a:t>Philosophical Transactions of the Royal Society of London. Series A, Containing Papers of a Mathematical or Physical Character</a:t>
            </a:r>
            <a:r>
              <a:rPr lang="en-US" dirty="0"/>
              <a:t>, </a:t>
            </a:r>
            <a:r>
              <a:rPr lang="en-US" i="1" dirty="0"/>
              <a:t>222</a:t>
            </a:r>
            <a:r>
              <a:rPr lang="en-US" dirty="0"/>
              <a:t>(594-604), pp.309-368.</a:t>
            </a:r>
          </a:p>
          <a:p>
            <a:endParaRPr lang="en-US" dirty="0"/>
          </a:p>
          <a:p>
            <a:r>
              <a:rPr lang="en-US" dirty="0" err="1"/>
              <a:t>Fathony</a:t>
            </a:r>
            <a:r>
              <a:rPr lang="en-US" dirty="0"/>
              <a:t>, R.Z.A., 2019. </a:t>
            </a:r>
            <a:r>
              <a:rPr lang="en-US" i="1" dirty="0"/>
              <a:t>Performance-Aligned Learning Algorithms with Statistical Guarantees</a:t>
            </a:r>
            <a:r>
              <a:rPr lang="en-US" dirty="0"/>
              <a:t> (Doctoral dissertation,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Illinois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Chicago</a:t>
            </a:r>
            <a:r>
              <a:rPr lang="en-US" dirty="0"/>
              <a:t>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08029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References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E5FA29-6D32-A149-958E-3942B3E9B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9F406-2104-E449-BCD0-985B88DD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191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7062FC-052E-7B4B-9784-686E331D2CB8}"/>
              </a:ext>
            </a:extLst>
          </p:cNvPr>
          <p:cNvSpPr txBox="1"/>
          <p:nvPr/>
        </p:nvSpPr>
        <p:spPr>
          <a:xfrm>
            <a:off x="1868557" y="927651"/>
            <a:ext cx="98596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Douglas, J. and </a:t>
            </a:r>
            <a:r>
              <a:rPr lang="en-US" dirty="0" err="1"/>
              <a:t>Rachford</a:t>
            </a:r>
            <a:r>
              <a:rPr lang="en-US" dirty="0"/>
              <a:t>, H.H., 1956. On the numerical solution of heat conduction problems in two and three space variables. </a:t>
            </a:r>
            <a:r>
              <a:rPr lang="en-US" i="1" dirty="0"/>
              <a:t>Transactions of the American mathematical Society</a:t>
            </a:r>
            <a:r>
              <a:rPr lang="en-US" dirty="0"/>
              <a:t>, </a:t>
            </a:r>
            <a:r>
              <a:rPr lang="en-US" i="1" dirty="0"/>
              <a:t>82</a:t>
            </a:r>
            <a:r>
              <a:rPr lang="en-US" dirty="0"/>
              <a:t>(2), pp.421-439.</a:t>
            </a:r>
          </a:p>
          <a:p>
            <a:endParaRPr lang="en-US" dirty="0"/>
          </a:p>
          <a:p>
            <a:r>
              <a:rPr lang="fr" dirty="0" err="1"/>
              <a:t>Glowinski</a:t>
            </a:r>
            <a:r>
              <a:rPr lang="fr" dirty="0"/>
              <a:t>, R. and </a:t>
            </a:r>
            <a:r>
              <a:rPr lang="fr" dirty="0" err="1"/>
              <a:t>Marroco</a:t>
            </a:r>
            <a:r>
              <a:rPr lang="fr" dirty="0"/>
              <a:t>, A., 1975. Sur l'approximation, par éléments finis d'ordre un, et la résolution, par pénalisation-dualité d'une classe de problèmes de Dirichlet non linéaires. </a:t>
            </a:r>
            <a:r>
              <a:rPr lang="fr" i="1" dirty="0"/>
              <a:t>ESAIM: </a:t>
            </a:r>
            <a:r>
              <a:rPr lang="fr" i="1" dirty="0" err="1"/>
              <a:t>Mathematical</a:t>
            </a:r>
            <a:r>
              <a:rPr lang="fr" i="1" dirty="0"/>
              <a:t> </a:t>
            </a:r>
            <a:r>
              <a:rPr lang="fr" i="1" dirty="0" err="1"/>
              <a:t>Modelling</a:t>
            </a:r>
            <a:r>
              <a:rPr lang="fr" i="1" dirty="0"/>
              <a:t> and </a:t>
            </a:r>
            <a:r>
              <a:rPr lang="fr" i="1" dirty="0" err="1"/>
              <a:t>Numerical</a:t>
            </a:r>
            <a:r>
              <a:rPr lang="fr" i="1" dirty="0"/>
              <a:t> </a:t>
            </a:r>
            <a:r>
              <a:rPr lang="fr" i="1" dirty="0" err="1"/>
              <a:t>Analysis</a:t>
            </a:r>
            <a:r>
              <a:rPr lang="fr" i="1" dirty="0"/>
              <a:t>-Modélisation Mathématique et Analyse Numérique</a:t>
            </a:r>
            <a:r>
              <a:rPr lang="fr" dirty="0"/>
              <a:t>, </a:t>
            </a:r>
            <a:r>
              <a:rPr lang="fr" i="1" dirty="0"/>
              <a:t>9</a:t>
            </a:r>
            <a:r>
              <a:rPr lang="fr" dirty="0"/>
              <a:t>(R2), pp.41-76.</a:t>
            </a:r>
          </a:p>
          <a:p>
            <a:endParaRPr lang="fr" dirty="0"/>
          </a:p>
          <a:p>
            <a:r>
              <a:rPr lang="en-US" dirty="0"/>
              <a:t>Boyd, S., Parikh, N., Chu, E., </a:t>
            </a:r>
            <a:r>
              <a:rPr lang="en-US" dirty="0" err="1"/>
              <a:t>Peleato</a:t>
            </a:r>
            <a:r>
              <a:rPr lang="en-US" dirty="0"/>
              <a:t>, B. and Eckstein, J., 2011. Distributed optimization and statistical learning via the alternating direction method of multipliers. </a:t>
            </a:r>
            <a:r>
              <a:rPr lang="en-US" i="1" dirty="0"/>
              <a:t>Foundations and Trends® in Machine learning</a:t>
            </a:r>
            <a:r>
              <a:rPr lang="en-US" dirty="0"/>
              <a:t>, </a:t>
            </a:r>
            <a:r>
              <a:rPr lang="en-US" i="1" dirty="0"/>
              <a:t>3</a:t>
            </a:r>
            <a:r>
              <a:rPr lang="en-US" dirty="0"/>
              <a:t>(1), pp.1-122.</a:t>
            </a:r>
          </a:p>
          <a:p>
            <a:endParaRPr lang="en-US" dirty="0"/>
          </a:p>
          <a:p>
            <a:r>
              <a:rPr lang="en-US" dirty="0"/>
              <a:t>Finley, T. and </a:t>
            </a:r>
            <a:r>
              <a:rPr lang="en-US" dirty="0" err="1"/>
              <a:t>Joachims</a:t>
            </a:r>
            <a:r>
              <a:rPr lang="en-US" dirty="0"/>
              <a:t>, T., 2008, July. Training structural SVMs when exact inference is intractable. In </a:t>
            </a:r>
            <a:r>
              <a:rPr lang="en-US" i="1" dirty="0"/>
              <a:t>Proceedings of the 25th international conference on Machine learning</a:t>
            </a:r>
            <a:r>
              <a:rPr lang="en-US" dirty="0"/>
              <a:t> (pp. 304-311). ACM.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08029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References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E5FA29-6D32-A149-958E-3942B3E9B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9F406-2104-E449-BCD0-985B88DD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5794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DA365-B29C-4AB4-8AEF-DACE6C270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4565" y="3520136"/>
            <a:ext cx="7608682" cy="1373886"/>
          </a:xfrm>
        </p:spPr>
        <p:txBody>
          <a:bodyPr>
            <a:noAutofit/>
          </a:bodyPr>
          <a:lstStyle/>
          <a:p>
            <a:r>
              <a:rPr lang="en-US" sz="4800" dirty="0"/>
              <a:t>Thank You</a:t>
            </a:r>
            <a:endParaRPr lang="en-U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9BDC08-64CD-5943-98A4-3716E1A9B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33B3D-B99D-EA49-BE8C-24C0755C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53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02E7EE-EFB6-1C46-A314-E3A6F37DF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79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9" y="190223"/>
            <a:ext cx="639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3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Dimensional</a:t>
            </a:r>
            <a:r>
              <a:rPr lang="en-US" sz="2800" dirty="0">
                <a:solidFill>
                  <a:schemeClr val="accent2"/>
                </a:solidFill>
              </a:rPr>
              <a:t> Matching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82596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82596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417EABB-51D8-4293-B56B-B19B72AF47D6}"/>
              </a:ext>
            </a:extLst>
          </p:cNvPr>
          <p:cNvSpPr/>
          <p:nvPr/>
        </p:nvSpPr>
        <p:spPr>
          <a:xfrm>
            <a:off x="2232588" y="1362367"/>
            <a:ext cx="393180" cy="3931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4BF7B1-CBC9-49D5-ADE2-090ECA43220F}"/>
              </a:ext>
            </a:extLst>
          </p:cNvPr>
          <p:cNvSpPr/>
          <p:nvPr/>
        </p:nvSpPr>
        <p:spPr>
          <a:xfrm>
            <a:off x="2232588" y="2093218"/>
            <a:ext cx="393180" cy="3931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4822208-67B5-47C9-B975-4FE678C3F911}"/>
              </a:ext>
            </a:extLst>
          </p:cNvPr>
          <p:cNvSpPr/>
          <p:nvPr/>
        </p:nvSpPr>
        <p:spPr>
          <a:xfrm>
            <a:off x="2232588" y="2828066"/>
            <a:ext cx="393180" cy="3931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771002-7913-47E4-B22B-DCFBA4678B67}"/>
              </a:ext>
            </a:extLst>
          </p:cNvPr>
          <p:cNvSpPr/>
          <p:nvPr/>
        </p:nvSpPr>
        <p:spPr>
          <a:xfrm>
            <a:off x="2232588" y="3558901"/>
            <a:ext cx="393180" cy="3931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CC41346-C471-486A-85D4-9E305FFC583B}"/>
              </a:ext>
            </a:extLst>
          </p:cNvPr>
          <p:cNvSpPr/>
          <p:nvPr/>
        </p:nvSpPr>
        <p:spPr>
          <a:xfrm>
            <a:off x="4611950" y="1353297"/>
            <a:ext cx="393180" cy="3931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11EAD15-A822-4FC2-AB4A-3A976704D2BE}"/>
              </a:ext>
            </a:extLst>
          </p:cNvPr>
          <p:cNvSpPr/>
          <p:nvPr/>
        </p:nvSpPr>
        <p:spPr>
          <a:xfrm>
            <a:off x="4611950" y="2084148"/>
            <a:ext cx="393180" cy="3931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71ECF8C-55FE-443D-9E47-D5F8D831EA26}"/>
              </a:ext>
            </a:extLst>
          </p:cNvPr>
          <p:cNvSpPr/>
          <p:nvPr/>
        </p:nvSpPr>
        <p:spPr>
          <a:xfrm>
            <a:off x="4611950" y="2818996"/>
            <a:ext cx="393180" cy="3931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D55683B-70D4-4C0C-8213-88F823F99285}"/>
              </a:ext>
            </a:extLst>
          </p:cNvPr>
          <p:cNvSpPr/>
          <p:nvPr/>
        </p:nvSpPr>
        <p:spPr>
          <a:xfrm>
            <a:off x="4611950" y="3549831"/>
            <a:ext cx="393180" cy="3931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C5DF35-E19E-421E-9095-84F981624ED6}"/>
              </a:ext>
            </a:extLst>
          </p:cNvPr>
          <p:cNvCxnSpPr>
            <a:stCxn id="9" idx="6"/>
            <a:endCxn id="23" idx="2"/>
          </p:cNvCxnSpPr>
          <p:nvPr/>
        </p:nvCxnSpPr>
        <p:spPr>
          <a:xfrm flipV="1">
            <a:off x="2625773" y="1549887"/>
            <a:ext cx="1986181" cy="907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DC96036-FBB6-4C5B-A852-C45E88B58832}"/>
              </a:ext>
            </a:extLst>
          </p:cNvPr>
          <p:cNvCxnSpPr>
            <a:cxnSpLocks/>
            <a:stCxn id="9" idx="6"/>
            <a:endCxn id="24" idx="2"/>
          </p:cNvCxnSpPr>
          <p:nvPr/>
        </p:nvCxnSpPr>
        <p:spPr>
          <a:xfrm>
            <a:off x="2625773" y="1558962"/>
            <a:ext cx="1986181" cy="721781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711D93B-4D42-4BD3-BB69-F0F99242DB29}"/>
              </a:ext>
            </a:extLst>
          </p:cNvPr>
          <p:cNvCxnSpPr>
            <a:cxnSpLocks/>
            <a:stCxn id="9" idx="6"/>
            <a:endCxn id="25" idx="2"/>
          </p:cNvCxnSpPr>
          <p:nvPr/>
        </p:nvCxnSpPr>
        <p:spPr>
          <a:xfrm>
            <a:off x="2625773" y="1558957"/>
            <a:ext cx="1986181" cy="1456628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DA7D1C6-9FE6-4DCE-8B7A-8B24A27A9793}"/>
              </a:ext>
            </a:extLst>
          </p:cNvPr>
          <p:cNvCxnSpPr>
            <a:cxnSpLocks/>
            <a:stCxn id="19" idx="6"/>
            <a:endCxn id="23" idx="2"/>
          </p:cNvCxnSpPr>
          <p:nvPr/>
        </p:nvCxnSpPr>
        <p:spPr>
          <a:xfrm flipV="1">
            <a:off x="2625773" y="1549892"/>
            <a:ext cx="1986181" cy="739921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FC64815-9C20-4E4F-9C1D-4725E5178112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 flipV="1">
            <a:off x="2625773" y="2280738"/>
            <a:ext cx="1986181" cy="907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D03C89-69FA-4E14-B7D3-E543735559C9}"/>
              </a:ext>
            </a:extLst>
          </p:cNvPr>
          <p:cNvCxnSpPr>
            <a:cxnSpLocks/>
            <a:stCxn id="19" idx="6"/>
            <a:endCxn id="26" idx="2"/>
          </p:cNvCxnSpPr>
          <p:nvPr/>
        </p:nvCxnSpPr>
        <p:spPr>
          <a:xfrm>
            <a:off x="2625773" y="2289814"/>
            <a:ext cx="1986181" cy="1456613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5ED2CF-C96C-4AA8-BEA8-5515473CDE88}"/>
              </a:ext>
            </a:extLst>
          </p:cNvPr>
          <p:cNvCxnSpPr>
            <a:cxnSpLocks/>
            <a:stCxn id="21" idx="6"/>
            <a:endCxn id="24" idx="2"/>
          </p:cNvCxnSpPr>
          <p:nvPr/>
        </p:nvCxnSpPr>
        <p:spPr>
          <a:xfrm flipV="1">
            <a:off x="2625773" y="2280738"/>
            <a:ext cx="1986181" cy="743918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8A02263-ABFA-48FA-94BB-0B0ABF6E4113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 flipV="1">
            <a:off x="2625773" y="3015586"/>
            <a:ext cx="1986181" cy="907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346584E-8E99-407A-AB15-C0BDD16C0EB2}"/>
              </a:ext>
            </a:extLst>
          </p:cNvPr>
          <p:cNvCxnSpPr>
            <a:cxnSpLocks/>
            <a:stCxn id="21" idx="6"/>
            <a:endCxn id="26" idx="2"/>
          </p:cNvCxnSpPr>
          <p:nvPr/>
        </p:nvCxnSpPr>
        <p:spPr>
          <a:xfrm>
            <a:off x="2625773" y="3024661"/>
            <a:ext cx="1986181" cy="721765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3E26212-7EFD-43C0-9F0E-8771DC2B3094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2625773" y="1549887"/>
            <a:ext cx="1986181" cy="2205604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4CC836E-ED6E-493C-A4D6-0485C3F996E3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 flipV="1">
            <a:off x="2625773" y="3015586"/>
            <a:ext cx="1986181" cy="739906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5BDDBBE-E9CA-4C14-94A3-22D15F8E5334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 flipV="1">
            <a:off x="2625773" y="3746421"/>
            <a:ext cx="1986181" cy="907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041A51D-3CB5-43C3-9E79-419FFF0F462B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 flipV="1">
            <a:off x="2625773" y="1549892"/>
            <a:ext cx="1986181" cy="1474769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D5672A4-4259-4B6C-9EE3-2526C79FFBD5}"/>
              </a:ext>
            </a:extLst>
          </p:cNvPr>
          <p:cNvCxnSpPr>
            <a:cxnSpLocks/>
            <a:stCxn id="9" idx="6"/>
            <a:endCxn id="26" idx="2"/>
          </p:cNvCxnSpPr>
          <p:nvPr/>
        </p:nvCxnSpPr>
        <p:spPr>
          <a:xfrm>
            <a:off x="2625773" y="1558957"/>
            <a:ext cx="1986181" cy="2187464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A0EE50D-5497-4DB8-AAF8-1C8ABF48B55C}"/>
              </a:ext>
            </a:extLst>
          </p:cNvPr>
          <p:cNvCxnSpPr>
            <a:cxnSpLocks/>
            <a:stCxn id="19" idx="6"/>
            <a:endCxn id="25" idx="2"/>
          </p:cNvCxnSpPr>
          <p:nvPr/>
        </p:nvCxnSpPr>
        <p:spPr>
          <a:xfrm>
            <a:off x="2625773" y="2289814"/>
            <a:ext cx="1986181" cy="725777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2219AAD-EBDC-4C77-B951-CCE1C3BE46DE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2625773" y="2280743"/>
            <a:ext cx="1986181" cy="1474753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9382A8A-B780-4458-BA44-C0282DF0F961}"/>
              </a:ext>
            </a:extLst>
          </p:cNvPr>
          <p:cNvGrpSpPr/>
          <p:nvPr/>
        </p:nvGrpSpPr>
        <p:grpSpPr>
          <a:xfrm>
            <a:off x="2635135" y="1558541"/>
            <a:ext cx="1986181" cy="2205604"/>
            <a:chOff x="2615967" y="1287539"/>
            <a:chExt cx="1779864" cy="197649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965C939-450D-4616-BC85-08FE5A06F9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5967" y="1287539"/>
              <a:ext cx="1779864" cy="1321575"/>
            </a:xfrm>
            <a:prstGeom prst="line">
              <a:avLst/>
            </a:prstGeom>
            <a:ln w="38100">
              <a:solidFill>
                <a:srgbClr val="C00000"/>
              </a:soli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EE7C8A9-0545-4098-B7A2-DEAA205D7F3F}"/>
                </a:ext>
              </a:extLst>
            </p:cNvPr>
            <p:cNvCxnSpPr>
              <a:cxnSpLocks/>
            </p:cNvCxnSpPr>
            <p:nvPr/>
          </p:nvCxnSpPr>
          <p:spPr>
            <a:xfrm>
              <a:off x="2615967" y="1295667"/>
              <a:ext cx="1779864" cy="1960238"/>
            </a:xfrm>
            <a:prstGeom prst="line">
              <a:avLst/>
            </a:prstGeom>
            <a:ln w="38100">
              <a:solidFill>
                <a:srgbClr val="C00000"/>
              </a:soli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3F871F-97BF-40CB-AFF0-35975F56EF62}"/>
                </a:ext>
              </a:extLst>
            </p:cNvPr>
            <p:cNvCxnSpPr>
              <a:cxnSpLocks/>
            </p:cNvCxnSpPr>
            <p:nvPr/>
          </p:nvCxnSpPr>
          <p:spPr>
            <a:xfrm>
              <a:off x="2615967" y="1950600"/>
              <a:ext cx="1779864" cy="650386"/>
            </a:xfrm>
            <a:prstGeom prst="line">
              <a:avLst/>
            </a:prstGeom>
            <a:ln w="38100">
              <a:solidFill>
                <a:srgbClr val="C00000"/>
              </a:soli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B88DC74-97A1-41E3-A6EE-E950397F3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5967" y="1942472"/>
              <a:ext cx="1779864" cy="1321561"/>
            </a:xfrm>
            <a:prstGeom prst="line">
              <a:avLst/>
            </a:prstGeom>
            <a:ln w="38100">
              <a:solidFill>
                <a:srgbClr val="C00000"/>
              </a:soli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0D87B07E-BA7E-48B8-AE6C-8B23591E8329}"/>
              </a:ext>
            </a:extLst>
          </p:cNvPr>
          <p:cNvSpPr/>
          <p:nvPr/>
        </p:nvSpPr>
        <p:spPr>
          <a:xfrm>
            <a:off x="2221895" y="4236296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2697B99-F337-458F-8AB0-F64D417872A3}"/>
              </a:ext>
            </a:extLst>
          </p:cNvPr>
          <p:cNvSpPr/>
          <p:nvPr/>
        </p:nvSpPr>
        <p:spPr>
          <a:xfrm>
            <a:off x="4621311" y="4211572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445FEE3-5399-4889-ABBD-C6F029B57705}"/>
                  </a:ext>
                </a:extLst>
              </p:cNvPr>
              <p:cNvSpPr/>
              <p:nvPr/>
            </p:nvSpPr>
            <p:spPr>
              <a:xfrm>
                <a:off x="7633706" y="2574716"/>
                <a:ext cx="196169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=[4, 3, 1, 2]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445FEE3-5399-4889-ABBD-C6F029B57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706" y="2574716"/>
                <a:ext cx="1961691" cy="400110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9266D43F-7E2F-48F7-BB60-B50EF632BE64}"/>
              </a:ext>
            </a:extLst>
          </p:cNvPr>
          <p:cNvSpPr/>
          <p:nvPr/>
        </p:nvSpPr>
        <p:spPr>
          <a:xfrm>
            <a:off x="1840662" y="4921140"/>
            <a:ext cx="3709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W</a:t>
            </a:r>
            <a:r>
              <a:rPr lang="en-US" sz="2000" dirty="0">
                <a:solidFill>
                  <a:srgbClr val="00B050"/>
                </a:solidFill>
              </a:rPr>
              <a:t>eighted </a:t>
            </a:r>
            <a:r>
              <a:rPr lang="en-US" altLang="zh-CN" sz="2000" dirty="0">
                <a:solidFill>
                  <a:srgbClr val="00B050"/>
                </a:solidFill>
              </a:rPr>
              <a:t>m</a:t>
            </a:r>
            <a:r>
              <a:rPr lang="en-US" sz="2000" dirty="0">
                <a:solidFill>
                  <a:srgbClr val="00B050"/>
                </a:solidFill>
              </a:rPr>
              <a:t>aximum </a:t>
            </a:r>
            <a:r>
              <a:rPr lang="en-US" altLang="zh-CN" sz="2000" dirty="0">
                <a:solidFill>
                  <a:srgbClr val="00B050"/>
                </a:solidFill>
              </a:rPr>
              <a:t>3D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rgbClr val="00B050"/>
                </a:solidFill>
              </a:rPr>
              <a:t>matching: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35ED70BC-EF91-471C-8EAC-20184FEEA41D}"/>
              </a:ext>
            </a:extLst>
          </p:cNvPr>
          <p:cNvSpPr/>
          <p:nvPr/>
        </p:nvSpPr>
        <p:spPr>
          <a:xfrm>
            <a:off x="3310616" y="1014015"/>
            <a:ext cx="4416969" cy="520607"/>
          </a:xfrm>
          <a:custGeom>
            <a:avLst/>
            <a:gdLst>
              <a:gd name="connsiteX0" fmla="*/ 0 w 1968500"/>
              <a:gd name="connsiteY0" fmla="*/ 623976 h 623976"/>
              <a:gd name="connsiteX1" fmla="*/ 889000 w 1968500"/>
              <a:gd name="connsiteY1" fmla="*/ 96926 h 623976"/>
              <a:gd name="connsiteX2" fmla="*/ 1968500 w 1968500"/>
              <a:gd name="connsiteY2" fmla="*/ 1676 h 62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8500" h="623976">
                <a:moveTo>
                  <a:pt x="0" y="623976"/>
                </a:moveTo>
                <a:cubicBezTo>
                  <a:pt x="280458" y="412309"/>
                  <a:pt x="560917" y="200643"/>
                  <a:pt x="889000" y="96926"/>
                </a:cubicBezTo>
                <a:cubicBezTo>
                  <a:pt x="1217083" y="-6791"/>
                  <a:pt x="1592791" y="-2558"/>
                  <a:pt x="1968500" y="1676"/>
                </a:cubicBezTo>
              </a:path>
            </a:pathLst>
          </a:custGeom>
          <a:noFill/>
          <a:ln>
            <a:solidFill>
              <a:schemeClr val="accent5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1CD3F1E8-859A-470E-9CB4-D0E9371095FD}"/>
              </a:ext>
            </a:extLst>
          </p:cNvPr>
          <p:cNvSpPr/>
          <p:nvPr/>
        </p:nvSpPr>
        <p:spPr>
          <a:xfrm>
            <a:off x="4427828" y="1176086"/>
            <a:ext cx="3351110" cy="416155"/>
          </a:xfrm>
          <a:custGeom>
            <a:avLst/>
            <a:gdLst>
              <a:gd name="connsiteX0" fmla="*/ 9403 w 1234953"/>
              <a:gd name="connsiteY0" fmla="*/ 647903 h 647903"/>
              <a:gd name="connsiteX1" fmla="*/ 142753 w 1234953"/>
              <a:gd name="connsiteY1" fmla="*/ 82753 h 647903"/>
              <a:gd name="connsiteX2" fmla="*/ 1000003 w 1234953"/>
              <a:gd name="connsiteY2" fmla="*/ 19253 h 647903"/>
              <a:gd name="connsiteX3" fmla="*/ 1234953 w 1234953"/>
              <a:gd name="connsiteY3" fmla="*/ 241503 h 64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4953" h="647903">
                <a:moveTo>
                  <a:pt x="9403" y="647903"/>
                </a:moveTo>
                <a:cubicBezTo>
                  <a:pt x="-6472" y="417715"/>
                  <a:pt x="-22347" y="187528"/>
                  <a:pt x="142753" y="82753"/>
                </a:cubicBezTo>
                <a:cubicBezTo>
                  <a:pt x="307853" y="-22022"/>
                  <a:pt x="817970" y="-7205"/>
                  <a:pt x="1000003" y="19253"/>
                </a:cubicBezTo>
                <a:cubicBezTo>
                  <a:pt x="1182036" y="45711"/>
                  <a:pt x="1208494" y="143607"/>
                  <a:pt x="1234953" y="241503"/>
                </a:cubicBezTo>
              </a:path>
            </a:pathLst>
          </a:custGeom>
          <a:noFill/>
          <a:ln>
            <a:solidFill>
              <a:schemeClr val="accent5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D3EABCC0-D6FD-48CA-BA3E-0DC7499D329A}"/>
              </a:ext>
            </a:extLst>
          </p:cNvPr>
          <p:cNvSpPr/>
          <p:nvPr/>
        </p:nvSpPr>
        <p:spPr>
          <a:xfrm>
            <a:off x="3863066" y="3750772"/>
            <a:ext cx="3915872" cy="368544"/>
          </a:xfrm>
          <a:custGeom>
            <a:avLst/>
            <a:gdLst>
              <a:gd name="connsiteX0" fmla="*/ 0 w 1466850"/>
              <a:gd name="connsiteY0" fmla="*/ 0 h 356334"/>
              <a:gd name="connsiteX1" fmla="*/ 692150 w 1466850"/>
              <a:gd name="connsiteY1" fmla="*/ 330200 h 356334"/>
              <a:gd name="connsiteX2" fmla="*/ 1466850 w 1466850"/>
              <a:gd name="connsiteY2" fmla="*/ 311150 h 356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6850" h="356334">
                <a:moveTo>
                  <a:pt x="0" y="0"/>
                </a:moveTo>
                <a:cubicBezTo>
                  <a:pt x="223837" y="139171"/>
                  <a:pt x="447675" y="278342"/>
                  <a:pt x="692150" y="330200"/>
                </a:cubicBezTo>
                <a:cubicBezTo>
                  <a:pt x="936625" y="382058"/>
                  <a:pt x="1201737" y="346604"/>
                  <a:pt x="1466850" y="311150"/>
                </a:cubicBezTo>
              </a:path>
            </a:pathLst>
          </a:custGeom>
          <a:noFill/>
          <a:ln>
            <a:solidFill>
              <a:schemeClr val="accent5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CFE7782-9706-4EC7-988A-5BE283666C0E}"/>
              </a:ext>
            </a:extLst>
          </p:cNvPr>
          <p:cNvSpPr/>
          <p:nvPr/>
        </p:nvSpPr>
        <p:spPr>
          <a:xfrm>
            <a:off x="1827967" y="5676272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Machine learning task: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23BCCC1-D8C6-4B5A-8F99-C70E0DA8C24E}"/>
                  </a:ext>
                </a:extLst>
              </p:cNvPr>
              <p:cNvSpPr/>
              <p:nvPr/>
            </p:nvSpPr>
            <p:spPr>
              <a:xfrm>
                <a:off x="4414577" y="5673395"/>
                <a:ext cx="419319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</a:rPr>
                  <a:t>Learn the appropriate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23BCCC1-D8C6-4B5A-8F99-C70E0DA8C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77" y="5673395"/>
                <a:ext cx="4193199" cy="400110"/>
              </a:xfrm>
              <a:prstGeom prst="rect">
                <a:avLst/>
              </a:prstGeom>
              <a:blipFill>
                <a:blip r:embed="rId4"/>
                <a:stretch>
                  <a:fillRect l="-1818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3653B230-6DB8-A44F-8DEC-3AB3909B59F0}"/>
              </a:ext>
            </a:extLst>
          </p:cNvPr>
          <p:cNvSpPr/>
          <p:nvPr/>
        </p:nvSpPr>
        <p:spPr>
          <a:xfrm>
            <a:off x="6984219" y="1334666"/>
            <a:ext cx="393180" cy="39318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BBA9C28-559B-9D4A-8891-AB5FB526F23E}"/>
              </a:ext>
            </a:extLst>
          </p:cNvPr>
          <p:cNvSpPr/>
          <p:nvPr/>
        </p:nvSpPr>
        <p:spPr>
          <a:xfrm>
            <a:off x="6984219" y="2065517"/>
            <a:ext cx="393180" cy="39318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BC7AF24-E905-4B47-86D8-0FF78874B631}"/>
              </a:ext>
            </a:extLst>
          </p:cNvPr>
          <p:cNvSpPr/>
          <p:nvPr/>
        </p:nvSpPr>
        <p:spPr>
          <a:xfrm>
            <a:off x="6984219" y="2800365"/>
            <a:ext cx="393180" cy="39318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859C9E3-ABA1-424E-868E-99E11DBF65E3}"/>
              </a:ext>
            </a:extLst>
          </p:cNvPr>
          <p:cNvSpPr/>
          <p:nvPr/>
        </p:nvSpPr>
        <p:spPr>
          <a:xfrm>
            <a:off x="6984219" y="3531200"/>
            <a:ext cx="393180" cy="39318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85C425A-50F2-B44B-8CAD-0F9FD2E74C0C}"/>
              </a:ext>
            </a:extLst>
          </p:cNvPr>
          <p:cNvSpPr/>
          <p:nvPr/>
        </p:nvSpPr>
        <p:spPr>
          <a:xfrm>
            <a:off x="6993580" y="4192941"/>
            <a:ext cx="348172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endParaRPr lang="en-US" b="1" dirty="0">
              <a:ln/>
              <a:solidFill>
                <a:srgbClr val="92D050"/>
              </a:solidFill>
            </a:endParaRPr>
          </a:p>
        </p:txBody>
      </p:sp>
      <p:sp>
        <p:nvSpPr>
          <p:cNvPr id="70" name="Freeform: Shape 124">
            <a:extLst>
              <a:ext uri="{FF2B5EF4-FFF2-40B4-BE49-F238E27FC236}">
                <a16:creationId xmlns:a16="http://schemas.microsoft.com/office/drawing/2014/main" id="{38730640-FB9E-9A48-84FE-8D4C84EEFBDE}"/>
              </a:ext>
            </a:extLst>
          </p:cNvPr>
          <p:cNvSpPr/>
          <p:nvPr/>
        </p:nvSpPr>
        <p:spPr>
          <a:xfrm>
            <a:off x="5628274" y="3494853"/>
            <a:ext cx="2133332" cy="549959"/>
          </a:xfrm>
          <a:custGeom>
            <a:avLst/>
            <a:gdLst>
              <a:gd name="connsiteX0" fmla="*/ 0 w 1466850"/>
              <a:gd name="connsiteY0" fmla="*/ 0 h 356334"/>
              <a:gd name="connsiteX1" fmla="*/ 692150 w 1466850"/>
              <a:gd name="connsiteY1" fmla="*/ 330200 h 356334"/>
              <a:gd name="connsiteX2" fmla="*/ 1466850 w 1466850"/>
              <a:gd name="connsiteY2" fmla="*/ 311150 h 356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6850" h="356334">
                <a:moveTo>
                  <a:pt x="0" y="0"/>
                </a:moveTo>
                <a:cubicBezTo>
                  <a:pt x="223837" y="139171"/>
                  <a:pt x="447675" y="278342"/>
                  <a:pt x="692150" y="330200"/>
                </a:cubicBezTo>
                <a:cubicBezTo>
                  <a:pt x="936625" y="382058"/>
                  <a:pt x="1201737" y="346604"/>
                  <a:pt x="1466850" y="311150"/>
                </a:cubicBezTo>
              </a:path>
            </a:pathLst>
          </a:custGeom>
          <a:noFill/>
          <a:ln>
            <a:solidFill>
              <a:schemeClr val="accent5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791D258-49AD-9E49-90A6-AB414BD66937}"/>
              </a:ext>
            </a:extLst>
          </p:cNvPr>
          <p:cNvCxnSpPr>
            <a:cxnSpLocks/>
            <a:stCxn id="23" idx="6"/>
            <a:endCxn id="55" idx="2"/>
          </p:cNvCxnSpPr>
          <p:nvPr/>
        </p:nvCxnSpPr>
        <p:spPr>
          <a:xfrm>
            <a:off x="5005131" y="1549887"/>
            <a:ext cx="1979089" cy="712220"/>
          </a:xfrm>
          <a:prstGeom prst="line">
            <a:avLst/>
          </a:prstGeom>
          <a:ln w="38100">
            <a:solidFill>
              <a:srgbClr val="C00000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DB1D597-8EF3-3044-AEE1-546C48E94DDE}"/>
              </a:ext>
            </a:extLst>
          </p:cNvPr>
          <p:cNvCxnSpPr>
            <a:cxnSpLocks/>
            <a:stCxn id="25" idx="6"/>
            <a:endCxn id="56" idx="2"/>
          </p:cNvCxnSpPr>
          <p:nvPr/>
        </p:nvCxnSpPr>
        <p:spPr>
          <a:xfrm flipV="1">
            <a:off x="5005131" y="2996956"/>
            <a:ext cx="1979089" cy="18631"/>
          </a:xfrm>
          <a:prstGeom prst="line">
            <a:avLst/>
          </a:prstGeom>
          <a:ln w="38100">
            <a:solidFill>
              <a:srgbClr val="C00000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E5926E1-F6AB-4943-B3C5-C0944E3B4629}"/>
              </a:ext>
            </a:extLst>
          </p:cNvPr>
          <p:cNvCxnSpPr>
            <a:cxnSpLocks/>
            <a:stCxn id="24" idx="6"/>
            <a:endCxn id="58" idx="2"/>
          </p:cNvCxnSpPr>
          <p:nvPr/>
        </p:nvCxnSpPr>
        <p:spPr>
          <a:xfrm>
            <a:off x="5005131" y="2280738"/>
            <a:ext cx="1979089" cy="1447052"/>
          </a:xfrm>
          <a:prstGeom prst="line">
            <a:avLst/>
          </a:prstGeom>
          <a:ln w="38100">
            <a:solidFill>
              <a:srgbClr val="C00000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69359D6-8493-784A-B468-80E8641DE725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 flipV="1">
            <a:off x="5005131" y="1531257"/>
            <a:ext cx="1979089" cy="2215165"/>
          </a:xfrm>
          <a:prstGeom prst="line">
            <a:avLst/>
          </a:prstGeom>
          <a:ln w="38100">
            <a:solidFill>
              <a:srgbClr val="C00000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EF4D3E6-F74E-614B-A6AD-C41CF9B56071}"/>
              </a:ext>
            </a:extLst>
          </p:cNvPr>
          <p:cNvCxnSpPr>
            <a:cxnSpLocks/>
            <a:stCxn id="23" idx="6"/>
            <a:endCxn id="54" idx="2"/>
          </p:cNvCxnSpPr>
          <p:nvPr/>
        </p:nvCxnSpPr>
        <p:spPr>
          <a:xfrm flipV="1">
            <a:off x="5005131" y="1531257"/>
            <a:ext cx="1979089" cy="18631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D3572C8-9165-3B40-9C52-26A4891363D6}"/>
              </a:ext>
            </a:extLst>
          </p:cNvPr>
          <p:cNvCxnSpPr>
            <a:cxnSpLocks/>
            <a:stCxn id="23" idx="6"/>
            <a:endCxn id="56" idx="2"/>
          </p:cNvCxnSpPr>
          <p:nvPr/>
        </p:nvCxnSpPr>
        <p:spPr>
          <a:xfrm>
            <a:off x="5005131" y="1549887"/>
            <a:ext cx="1979089" cy="1447068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DF43304-5339-0D49-B270-C893E11B90EA}"/>
              </a:ext>
            </a:extLst>
          </p:cNvPr>
          <p:cNvCxnSpPr>
            <a:cxnSpLocks/>
            <a:stCxn id="23" idx="6"/>
            <a:endCxn id="58" idx="2"/>
          </p:cNvCxnSpPr>
          <p:nvPr/>
        </p:nvCxnSpPr>
        <p:spPr>
          <a:xfrm>
            <a:off x="5005131" y="1549888"/>
            <a:ext cx="1979089" cy="2177903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1E83E3B-E89B-A14F-9333-40DC4A7D473F}"/>
              </a:ext>
            </a:extLst>
          </p:cNvPr>
          <p:cNvCxnSpPr>
            <a:cxnSpLocks/>
            <a:stCxn id="24" idx="6"/>
            <a:endCxn id="56" idx="2"/>
          </p:cNvCxnSpPr>
          <p:nvPr/>
        </p:nvCxnSpPr>
        <p:spPr>
          <a:xfrm>
            <a:off x="5005131" y="2280739"/>
            <a:ext cx="1979089" cy="716217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6A7A3E7-6C21-234E-8ECE-D747AED98846}"/>
              </a:ext>
            </a:extLst>
          </p:cNvPr>
          <p:cNvCxnSpPr>
            <a:cxnSpLocks/>
            <a:stCxn id="24" idx="6"/>
            <a:endCxn id="54" idx="2"/>
          </p:cNvCxnSpPr>
          <p:nvPr/>
        </p:nvCxnSpPr>
        <p:spPr>
          <a:xfrm flipV="1">
            <a:off x="5005131" y="1531256"/>
            <a:ext cx="1979089" cy="749482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CF62CDC-ADDB-B748-950A-F4E2D66385B0}"/>
              </a:ext>
            </a:extLst>
          </p:cNvPr>
          <p:cNvCxnSpPr>
            <a:cxnSpLocks/>
            <a:stCxn id="24" idx="6"/>
            <a:endCxn id="55" idx="2"/>
          </p:cNvCxnSpPr>
          <p:nvPr/>
        </p:nvCxnSpPr>
        <p:spPr>
          <a:xfrm flipV="1">
            <a:off x="5005131" y="2262108"/>
            <a:ext cx="1979089" cy="18631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198DF8F-D10B-5746-AE8E-3DF76E88A587}"/>
              </a:ext>
            </a:extLst>
          </p:cNvPr>
          <p:cNvCxnSpPr>
            <a:cxnSpLocks/>
            <a:stCxn id="25" idx="6"/>
            <a:endCxn id="54" idx="2"/>
          </p:cNvCxnSpPr>
          <p:nvPr/>
        </p:nvCxnSpPr>
        <p:spPr>
          <a:xfrm flipV="1">
            <a:off x="5005131" y="1531256"/>
            <a:ext cx="1979089" cy="148433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4654140-F4C9-0545-B596-8F312FC243BC}"/>
              </a:ext>
            </a:extLst>
          </p:cNvPr>
          <p:cNvCxnSpPr>
            <a:cxnSpLocks/>
            <a:stCxn id="25" idx="6"/>
            <a:endCxn id="55" idx="2"/>
          </p:cNvCxnSpPr>
          <p:nvPr/>
        </p:nvCxnSpPr>
        <p:spPr>
          <a:xfrm flipV="1">
            <a:off x="5005131" y="2262108"/>
            <a:ext cx="1979089" cy="753479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BCAB491-484B-0E48-A7BA-7D1AE27CF70D}"/>
              </a:ext>
            </a:extLst>
          </p:cNvPr>
          <p:cNvCxnSpPr>
            <a:cxnSpLocks/>
            <a:stCxn id="25" idx="6"/>
            <a:endCxn id="58" idx="2"/>
          </p:cNvCxnSpPr>
          <p:nvPr/>
        </p:nvCxnSpPr>
        <p:spPr>
          <a:xfrm>
            <a:off x="5005131" y="3015586"/>
            <a:ext cx="1979089" cy="712204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86359E6-0BE4-254A-A285-270CCDB2633D}"/>
              </a:ext>
            </a:extLst>
          </p:cNvPr>
          <p:cNvCxnSpPr>
            <a:cxnSpLocks/>
            <a:stCxn id="26" idx="6"/>
            <a:endCxn id="55" idx="2"/>
          </p:cNvCxnSpPr>
          <p:nvPr/>
        </p:nvCxnSpPr>
        <p:spPr>
          <a:xfrm flipV="1">
            <a:off x="5005131" y="2262107"/>
            <a:ext cx="1979089" cy="1484314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29840DA-EB7B-804B-8AAF-04F8E45212F6}"/>
              </a:ext>
            </a:extLst>
          </p:cNvPr>
          <p:cNvCxnSpPr>
            <a:cxnSpLocks/>
            <a:stCxn id="26" idx="6"/>
            <a:endCxn id="56" idx="2"/>
          </p:cNvCxnSpPr>
          <p:nvPr/>
        </p:nvCxnSpPr>
        <p:spPr>
          <a:xfrm flipV="1">
            <a:off x="5005131" y="2996955"/>
            <a:ext cx="1979089" cy="749466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55A2810-1AA3-1E41-97F3-18F7E8768381}"/>
              </a:ext>
            </a:extLst>
          </p:cNvPr>
          <p:cNvCxnSpPr>
            <a:cxnSpLocks/>
            <a:stCxn id="26" idx="6"/>
            <a:endCxn id="58" idx="2"/>
          </p:cNvCxnSpPr>
          <p:nvPr/>
        </p:nvCxnSpPr>
        <p:spPr>
          <a:xfrm flipV="1">
            <a:off x="5005131" y="3727791"/>
            <a:ext cx="1979089" cy="18631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3" name="Freeform: Shape 119">
            <a:extLst>
              <a:ext uri="{FF2B5EF4-FFF2-40B4-BE49-F238E27FC236}">
                <a16:creationId xmlns:a16="http://schemas.microsoft.com/office/drawing/2014/main" id="{4822E6E8-C5AF-E94B-9306-173B42E85A8B}"/>
              </a:ext>
            </a:extLst>
          </p:cNvPr>
          <p:cNvSpPr/>
          <p:nvPr/>
        </p:nvSpPr>
        <p:spPr>
          <a:xfrm>
            <a:off x="5442746" y="1085748"/>
            <a:ext cx="2284840" cy="793339"/>
          </a:xfrm>
          <a:custGeom>
            <a:avLst/>
            <a:gdLst>
              <a:gd name="connsiteX0" fmla="*/ 0 w 1968500"/>
              <a:gd name="connsiteY0" fmla="*/ 623976 h 623976"/>
              <a:gd name="connsiteX1" fmla="*/ 889000 w 1968500"/>
              <a:gd name="connsiteY1" fmla="*/ 96926 h 623976"/>
              <a:gd name="connsiteX2" fmla="*/ 1968500 w 1968500"/>
              <a:gd name="connsiteY2" fmla="*/ 1676 h 62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8500" h="623976">
                <a:moveTo>
                  <a:pt x="0" y="623976"/>
                </a:moveTo>
                <a:cubicBezTo>
                  <a:pt x="280458" y="412309"/>
                  <a:pt x="560917" y="200643"/>
                  <a:pt x="889000" y="96926"/>
                </a:cubicBezTo>
                <a:cubicBezTo>
                  <a:pt x="1217083" y="-6791"/>
                  <a:pt x="1592791" y="-2558"/>
                  <a:pt x="1968500" y="1676"/>
                </a:cubicBezTo>
              </a:path>
            </a:pathLst>
          </a:custGeom>
          <a:noFill/>
          <a:ln>
            <a:solidFill>
              <a:schemeClr val="accent5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78AD7624-E093-1F4D-BC07-4513AF6CE74A}"/>
                  </a:ext>
                </a:extLst>
              </p:cNvPr>
              <p:cNvSpPr/>
              <p:nvPr/>
            </p:nvSpPr>
            <p:spPr>
              <a:xfrm>
                <a:off x="7644639" y="2932672"/>
                <a:ext cx="1899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=[1, 3, 2, 4]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78AD7624-E093-1F4D-BC07-4513AF6CE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639" y="2932672"/>
                <a:ext cx="1899174" cy="400110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Freeform: Shape 122">
            <a:extLst>
              <a:ext uri="{FF2B5EF4-FFF2-40B4-BE49-F238E27FC236}">
                <a16:creationId xmlns:a16="http://schemas.microsoft.com/office/drawing/2014/main" id="{7264ABDE-2A03-CC41-9B2D-DEC9EE839563}"/>
              </a:ext>
            </a:extLst>
          </p:cNvPr>
          <p:cNvSpPr/>
          <p:nvPr/>
        </p:nvSpPr>
        <p:spPr>
          <a:xfrm>
            <a:off x="4253638" y="1855378"/>
            <a:ext cx="3525300" cy="298666"/>
          </a:xfrm>
          <a:custGeom>
            <a:avLst/>
            <a:gdLst>
              <a:gd name="connsiteX0" fmla="*/ 0 w 1009650"/>
              <a:gd name="connsiteY0" fmla="*/ 346640 h 346640"/>
              <a:gd name="connsiteX1" fmla="*/ 488950 w 1009650"/>
              <a:gd name="connsiteY1" fmla="*/ 16440 h 346640"/>
              <a:gd name="connsiteX2" fmla="*/ 1009650 w 1009650"/>
              <a:gd name="connsiteY2" fmla="*/ 79940 h 34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9650" h="346640">
                <a:moveTo>
                  <a:pt x="0" y="346640"/>
                </a:moveTo>
                <a:cubicBezTo>
                  <a:pt x="160337" y="203765"/>
                  <a:pt x="320675" y="60890"/>
                  <a:pt x="488950" y="16440"/>
                </a:cubicBezTo>
                <a:cubicBezTo>
                  <a:pt x="657225" y="-28010"/>
                  <a:pt x="833437" y="25965"/>
                  <a:pt x="1009650" y="79940"/>
                </a:cubicBezTo>
              </a:path>
            </a:pathLst>
          </a:custGeom>
          <a:noFill/>
          <a:ln>
            <a:solidFill>
              <a:schemeClr val="accent5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032B7AD5-40AB-5F4B-84C4-87699ECD7B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7384" y="953147"/>
            <a:ext cx="1767087" cy="223997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7A9CE4DC-85FF-534C-96D2-774B758D8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7384" y="1272435"/>
            <a:ext cx="1767087" cy="223997"/>
          </a:xfrm>
          <a:prstGeom prst="rect">
            <a:avLst/>
          </a:prstGeom>
        </p:spPr>
      </p:pic>
      <p:sp>
        <p:nvSpPr>
          <p:cNvPr id="128" name="Freeform: Shape 122">
            <a:extLst>
              <a:ext uri="{FF2B5EF4-FFF2-40B4-BE49-F238E27FC236}">
                <a16:creationId xmlns:a16="http://schemas.microsoft.com/office/drawing/2014/main" id="{B8DC3D2C-6AF7-EA46-8C01-1B1AA75040C0}"/>
              </a:ext>
            </a:extLst>
          </p:cNvPr>
          <p:cNvSpPr/>
          <p:nvPr/>
        </p:nvSpPr>
        <p:spPr>
          <a:xfrm>
            <a:off x="6385764" y="1309642"/>
            <a:ext cx="1390126" cy="217218"/>
          </a:xfrm>
          <a:custGeom>
            <a:avLst/>
            <a:gdLst>
              <a:gd name="connsiteX0" fmla="*/ 0 w 1009650"/>
              <a:gd name="connsiteY0" fmla="*/ 346640 h 346640"/>
              <a:gd name="connsiteX1" fmla="*/ 488950 w 1009650"/>
              <a:gd name="connsiteY1" fmla="*/ 16440 h 346640"/>
              <a:gd name="connsiteX2" fmla="*/ 1009650 w 1009650"/>
              <a:gd name="connsiteY2" fmla="*/ 79940 h 34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9650" h="346640">
                <a:moveTo>
                  <a:pt x="0" y="346640"/>
                </a:moveTo>
                <a:cubicBezTo>
                  <a:pt x="160337" y="203765"/>
                  <a:pt x="320675" y="60890"/>
                  <a:pt x="488950" y="16440"/>
                </a:cubicBezTo>
                <a:cubicBezTo>
                  <a:pt x="657225" y="-28010"/>
                  <a:pt x="833437" y="25965"/>
                  <a:pt x="1009650" y="79940"/>
                </a:cubicBezTo>
              </a:path>
            </a:pathLst>
          </a:custGeom>
          <a:noFill/>
          <a:ln>
            <a:solidFill>
              <a:schemeClr val="accent5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: Shape 119">
            <a:extLst>
              <a:ext uri="{FF2B5EF4-FFF2-40B4-BE49-F238E27FC236}">
                <a16:creationId xmlns:a16="http://schemas.microsoft.com/office/drawing/2014/main" id="{5168D0D0-303B-4B48-9D95-CA0C4C9B92A6}"/>
              </a:ext>
            </a:extLst>
          </p:cNvPr>
          <p:cNvSpPr/>
          <p:nvPr/>
        </p:nvSpPr>
        <p:spPr>
          <a:xfrm>
            <a:off x="6230458" y="2010230"/>
            <a:ext cx="1545433" cy="716016"/>
          </a:xfrm>
          <a:custGeom>
            <a:avLst/>
            <a:gdLst>
              <a:gd name="connsiteX0" fmla="*/ 0 w 1968500"/>
              <a:gd name="connsiteY0" fmla="*/ 623976 h 623976"/>
              <a:gd name="connsiteX1" fmla="*/ 889000 w 1968500"/>
              <a:gd name="connsiteY1" fmla="*/ 96926 h 623976"/>
              <a:gd name="connsiteX2" fmla="*/ 1968500 w 1968500"/>
              <a:gd name="connsiteY2" fmla="*/ 1676 h 62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8500" h="623976">
                <a:moveTo>
                  <a:pt x="0" y="623976"/>
                </a:moveTo>
                <a:cubicBezTo>
                  <a:pt x="280458" y="412309"/>
                  <a:pt x="560917" y="200643"/>
                  <a:pt x="889000" y="96926"/>
                </a:cubicBezTo>
                <a:cubicBezTo>
                  <a:pt x="1217083" y="-6791"/>
                  <a:pt x="1592791" y="-2558"/>
                  <a:pt x="1968500" y="1676"/>
                </a:cubicBezTo>
              </a:path>
            </a:pathLst>
          </a:custGeom>
          <a:noFill/>
          <a:ln>
            <a:solidFill>
              <a:schemeClr val="accent5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3A190001-5B3D-9D4D-8146-B3066774FF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7384" y="1874917"/>
            <a:ext cx="1767087" cy="223997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F738AA0B-203C-874A-8A12-E4E1AB58A2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7383" y="3922647"/>
            <a:ext cx="1767087" cy="2239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D0631B-65ED-1248-90E7-5AEAF9A10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9" y="6375679"/>
            <a:ext cx="2819399" cy="345796"/>
          </a:xfrm>
        </p:spPr>
        <p:txBody>
          <a:bodyPr/>
          <a:lstStyle/>
          <a:p>
            <a:fld id="{C0F2A647-71D5-4304-8070-CBC681FF56EE}" type="slidenum">
              <a:rPr lang="en-US" smtClean="0"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B3D0AA-1261-8344-BFDD-618E92FB34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2745" y="4987278"/>
            <a:ext cx="6179413" cy="278414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0D8315DF-1B87-D146-BAE3-F1D9B0686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726257-7744-7647-A632-2856555C2190}"/>
              </a:ext>
            </a:extLst>
          </p:cNvPr>
          <p:cNvSpPr/>
          <p:nvPr/>
        </p:nvSpPr>
        <p:spPr>
          <a:xfrm>
            <a:off x="8756296" y="4304916"/>
            <a:ext cx="29596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NP-Hard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Kann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1991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8E349-141B-8540-A1FD-13D1A51E22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99117" y="971175"/>
            <a:ext cx="671657" cy="232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764FA9-E469-2C40-B805-407DAEFA90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89826" y="1293337"/>
            <a:ext cx="671658" cy="232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5FD19A-24C2-4F4F-91E7-F3A27951DA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99117" y="1880341"/>
            <a:ext cx="671658" cy="232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1DEF9D-E7AF-6F46-A566-90E32C3503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99117" y="3915838"/>
            <a:ext cx="662368" cy="2290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2D8E5F-126C-6D4C-8299-10974D5FCD0D}"/>
              </a:ext>
            </a:extLst>
          </p:cNvPr>
          <p:cNvSpPr txBox="1"/>
          <p:nvPr/>
        </p:nvSpPr>
        <p:spPr>
          <a:xfrm>
            <a:off x="9397441" y="503253"/>
            <a:ext cx="1002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altLang="zh-CN" dirty="0"/>
              <a:t>otential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ED6DA52-6907-5145-927F-EF1C8D9A19D1}"/>
              </a:ext>
            </a:extLst>
          </p:cNvPr>
          <p:cNvSpPr txBox="1"/>
          <p:nvPr/>
        </p:nvSpPr>
        <p:spPr>
          <a:xfrm>
            <a:off x="7894575" y="503253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3-Tuple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24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120" grpId="0" animBg="1"/>
      <p:bldP spid="122" grpId="0" animBg="1"/>
      <p:bldP spid="125" grpId="0" animBg="1"/>
      <p:bldP spid="126" grpId="0"/>
      <p:bldP spid="127" grpId="0"/>
      <p:bldP spid="70" grpId="0" animBg="1"/>
      <p:bldP spid="113" grpId="0" animBg="1"/>
      <p:bldP spid="114" grpId="0"/>
      <p:bldP spid="116" grpId="0" animBg="1"/>
      <p:bldP spid="128" grpId="0" animBg="1"/>
      <p:bldP spid="130" grpId="0" animBg="1"/>
      <p:bldP spid="2" grpId="0"/>
      <p:bldP spid="8" grpId="0"/>
      <p:bldP spid="8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9" y="190223"/>
            <a:ext cx="639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Time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Complexity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82596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82596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D0631B-65ED-1248-90E7-5AEAF9A10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9" y="6375679"/>
            <a:ext cx="2819399" cy="345796"/>
          </a:xfrm>
        </p:spPr>
        <p:txBody>
          <a:bodyPr/>
          <a:lstStyle/>
          <a:p>
            <a:fld id="{C0F2A647-71D5-4304-8070-CBC681FF56EE}" type="slidenum">
              <a:rPr lang="en-US" smtClean="0"/>
              <a:t>7</a:t>
            </a:fld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47418B6-B568-7A4B-B04D-3F5E940DAAC7}"/>
              </a:ext>
            </a:extLst>
          </p:cNvPr>
          <p:cNvSpPr txBox="1"/>
          <p:nvPr/>
        </p:nvSpPr>
        <p:spPr>
          <a:xfrm>
            <a:off x="2074113" y="1503717"/>
            <a:ext cx="6937797" cy="4124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</a:rPr>
              <a:t>    </a:t>
            </a:r>
            <a:r>
              <a:rPr lang="en-US" altLang="zh-CN" sz="2400" dirty="0">
                <a:solidFill>
                  <a:schemeClr val="accent2"/>
                </a:solidFill>
              </a:rPr>
              <a:t>Multiclass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Classification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with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Pairwise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Features</a:t>
            </a:r>
          </a:p>
          <a:p>
            <a:endParaRPr lang="en-US" sz="2400" dirty="0">
              <a:solidFill>
                <a:schemeClr val="accent2"/>
              </a:solidFill>
            </a:endParaRPr>
          </a:p>
          <a:p>
            <a:r>
              <a:rPr lang="zh-CN" altLang="en-US" sz="2400" dirty="0">
                <a:solidFill>
                  <a:schemeClr val="accent2"/>
                </a:solidFill>
              </a:rPr>
              <a:t>        </a:t>
            </a:r>
            <a:r>
              <a:rPr lang="en-US" altLang="zh-CN" sz="2400" dirty="0">
                <a:solidFill>
                  <a:schemeClr val="accent2"/>
                </a:solidFill>
              </a:rPr>
              <a:t>Multi-way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Cut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Problem: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NP-Hard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(Dahlhaus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et.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al.,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1992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altLang="zh-CN" sz="1600" dirty="0">
              <a:solidFill>
                <a:schemeClr val="accent2"/>
              </a:solidFill>
            </a:endParaRPr>
          </a:p>
          <a:p>
            <a:endParaRPr lang="en-US" sz="2400" dirty="0">
              <a:solidFill>
                <a:schemeClr val="accent2"/>
              </a:solidFill>
            </a:endParaRPr>
          </a:p>
          <a:p>
            <a:endParaRPr lang="en-US" sz="2400" dirty="0">
              <a:solidFill>
                <a:schemeClr val="accent2"/>
              </a:solidFill>
            </a:endParaRPr>
          </a:p>
          <a:p>
            <a:r>
              <a:rPr lang="zh-CN" altLang="en-US" sz="2400" dirty="0">
                <a:solidFill>
                  <a:schemeClr val="accent2"/>
                </a:solidFill>
              </a:rPr>
              <a:t>    </a:t>
            </a:r>
            <a:r>
              <a:rPr lang="en-US" altLang="zh-CN" sz="2400" dirty="0">
                <a:solidFill>
                  <a:schemeClr val="accent2"/>
                </a:solidFill>
              </a:rPr>
              <a:t>3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Dimensional</a:t>
            </a:r>
            <a:r>
              <a:rPr lang="en-US" sz="2400" dirty="0">
                <a:solidFill>
                  <a:schemeClr val="accent2"/>
                </a:solidFill>
              </a:rPr>
              <a:t> Matching</a:t>
            </a:r>
          </a:p>
          <a:p>
            <a:endParaRPr lang="en-US" sz="2400" dirty="0">
              <a:solidFill>
                <a:schemeClr val="accent2"/>
              </a:solidFill>
            </a:endParaRPr>
          </a:p>
          <a:p>
            <a:r>
              <a:rPr lang="zh-CN" altLang="en-US" sz="2400" dirty="0">
                <a:solidFill>
                  <a:schemeClr val="accent2"/>
                </a:solidFill>
              </a:rPr>
              <a:t>        </a:t>
            </a:r>
            <a:r>
              <a:rPr lang="en-US" altLang="zh-CN" sz="2400" dirty="0">
                <a:solidFill>
                  <a:schemeClr val="accent2"/>
                </a:solidFill>
              </a:rPr>
              <a:t>NP-Hard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Kann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1991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1600" dirty="0">
              <a:solidFill>
                <a:schemeClr val="accent2"/>
              </a:solidFill>
            </a:endParaRPr>
          </a:p>
          <a:p>
            <a:endParaRPr lang="en-US" sz="1600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C32EEC0-2769-5F47-A0F6-67BBDD445ED5}"/>
              </a:ext>
            </a:extLst>
          </p:cNvPr>
          <p:cNvSpPr/>
          <p:nvPr/>
        </p:nvSpPr>
        <p:spPr>
          <a:xfrm>
            <a:off x="2074113" y="1601909"/>
            <a:ext cx="234658" cy="2346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CCE8303-9556-834C-B752-D2B1AAA762E8}"/>
              </a:ext>
            </a:extLst>
          </p:cNvPr>
          <p:cNvSpPr/>
          <p:nvPr/>
        </p:nvSpPr>
        <p:spPr>
          <a:xfrm>
            <a:off x="2074113" y="3439315"/>
            <a:ext cx="234658" cy="2346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161B531-931C-FF4F-96FD-90B05778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Hard Learning Problems</a:t>
            </a:r>
          </a:p>
        </p:txBody>
      </p:sp>
    </p:spTree>
    <p:extLst>
      <p:ext uri="{BB962C8B-B14F-4D97-AF65-F5344CB8AC3E}">
        <p14:creationId xmlns:p14="http://schemas.microsoft.com/office/powerpoint/2010/main" val="389690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Bullseye">
            <a:extLst>
              <a:ext uri="{FF2B5EF4-FFF2-40B4-BE49-F238E27FC236}">
                <a16:creationId xmlns:a16="http://schemas.microsoft.com/office/drawing/2014/main" id="{E934C747-3780-4BEA-AC68-689835622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49461" y="4645751"/>
            <a:ext cx="1753602" cy="17536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47A04B1-14D3-442D-AE5A-621CEFD7EFB0}"/>
              </a:ext>
            </a:extLst>
          </p:cNvPr>
          <p:cNvGrpSpPr/>
          <p:nvPr/>
        </p:nvGrpSpPr>
        <p:grpSpPr>
          <a:xfrm>
            <a:off x="7450846" y="3175380"/>
            <a:ext cx="2942649" cy="1943100"/>
            <a:chOff x="5712823" y="2110432"/>
            <a:chExt cx="2942649" cy="1943100"/>
          </a:xfrm>
          <a:solidFill>
            <a:schemeClr val="accent1">
              <a:lumMod val="60000"/>
              <a:lumOff val="40000"/>
            </a:schemeClr>
          </a:solidFill>
        </p:grpSpPr>
        <p:pic>
          <p:nvPicPr>
            <p:cNvPr id="6" name="Graphic 5" descr="Car">
              <a:extLst>
                <a:ext uri="{FF2B5EF4-FFF2-40B4-BE49-F238E27FC236}">
                  <a16:creationId xmlns:a16="http://schemas.microsoft.com/office/drawing/2014/main" id="{6F64A4AC-3EEB-4D67-B5D7-B23CFE409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32234" y="2110432"/>
              <a:ext cx="2223238" cy="19431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7AA0DA-D30A-46D0-BF3B-1E5E23D83A7D}"/>
                </a:ext>
              </a:extLst>
            </p:cNvPr>
            <p:cNvSpPr/>
            <p:nvPr/>
          </p:nvSpPr>
          <p:spPr>
            <a:xfrm flipV="1">
              <a:off x="5996320" y="2630873"/>
              <a:ext cx="71941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6C523AB-68F0-4183-AA75-EFB3163E6148}"/>
                </a:ext>
              </a:extLst>
            </p:cNvPr>
            <p:cNvSpPr/>
            <p:nvPr/>
          </p:nvSpPr>
          <p:spPr>
            <a:xfrm flipV="1">
              <a:off x="5753351" y="2820318"/>
              <a:ext cx="71941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C6E7078-FBF4-4B8B-AB1D-ACE5BCEA13AF}"/>
                </a:ext>
              </a:extLst>
            </p:cNvPr>
            <p:cNvSpPr/>
            <p:nvPr/>
          </p:nvSpPr>
          <p:spPr>
            <a:xfrm flipV="1">
              <a:off x="5712823" y="3020833"/>
              <a:ext cx="71941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CA4D32E-DC8F-403E-A45D-8A863B9AC1CB}"/>
                </a:ext>
              </a:extLst>
            </p:cNvPr>
            <p:cNvSpPr/>
            <p:nvPr/>
          </p:nvSpPr>
          <p:spPr>
            <a:xfrm flipV="1">
              <a:off x="5753351" y="3225003"/>
              <a:ext cx="71941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90223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Desiderata for a Predictor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266D43F-7E2F-48F7-BB60-B50EF632BE64}"/>
              </a:ext>
            </a:extLst>
          </p:cNvPr>
          <p:cNvSpPr/>
          <p:nvPr/>
        </p:nvSpPr>
        <p:spPr>
          <a:xfrm>
            <a:off x="2805546" y="3469321"/>
            <a:ext cx="4307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Efficiency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355B6F-A9B1-42BC-A991-36556ADB0CED}"/>
              </a:ext>
            </a:extLst>
          </p:cNvPr>
          <p:cNvSpPr/>
          <p:nvPr/>
        </p:nvSpPr>
        <p:spPr>
          <a:xfrm>
            <a:off x="2575138" y="3602017"/>
            <a:ext cx="234658" cy="2346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B37C2BF-D605-486A-8163-5C1BB7009309}"/>
              </a:ext>
            </a:extLst>
          </p:cNvPr>
          <p:cNvSpPr/>
          <p:nvPr/>
        </p:nvSpPr>
        <p:spPr>
          <a:xfrm>
            <a:off x="2838684" y="4449547"/>
            <a:ext cx="1863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Consistency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9176E17-7104-43B5-A3C7-4DDBAE613DED}"/>
              </a:ext>
            </a:extLst>
          </p:cNvPr>
          <p:cNvSpPr/>
          <p:nvPr/>
        </p:nvSpPr>
        <p:spPr>
          <a:xfrm>
            <a:off x="2575138" y="4572534"/>
            <a:ext cx="234658" cy="2346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8C133-FC1D-44A2-8805-1836DFC610A8}"/>
              </a:ext>
            </a:extLst>
          </p:cNvPr>
          <p:cNvSpPr/>
          <p:nvPr/>
        </p:nvSpPr>
        <p:spPr>
          <a:xfrm>
            <a:off x="2809797" y="3836675"/>
            <a:ext cx="6353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runtime: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(low degree) </a:t>
            </a:r>
            <a:r>
              <a:rPr lang="en-US" dirty="0">
                <a:solidFill>
                  <a:srgbClr val="0F6FC6"/>
                </a:solidFill>
              </a:rPr>
              <a:t>polynomial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(learning &amp; prediction)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90F7B5-C94A-4248-95D0-9657B8E46A7F}"/>
              </a:ext>
            </a:extLst>
          </p:cNvPr>
          <p:cNvSpPr/>
          <p:nvPr/>
        </p:nvSpPr>
        <p:spPr>
          <a:xfrm>
            <a:off x="2809801" y="4885209"/>
            <a:ext cx="572958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must also </a:t>
            </a:r>
            <a:r>
              <a:rPr lang="en-US" dirty="0">
                <a:solidFill>
                  <a:srgbClr val="0F6FC6"/>
                </a:solidFill>
              </a:rPr>
              <a:t>minimizes the loss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under </a:t>
            </a:r>
            <a:r>
              <a:rPr lang="en-US" dirty="0">
                <a:solidFill>
                  <a:srgbClr val="00B050"/>
                </a:solidFill>
              </a:rPr>
              <a:t>ideal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condition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(given the </a:t>
            </a:r>
            <a:r>
              <a:rPr lang="en-US" sz="1600" dirty="0">
                <a:solidFill>
                  <a:srgbClr val="00B050"/>
                </a:solidFill>
              </a:rPr>
              <a:t>true distribution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en-US" sz="1600" dirty="0">
                <a:solidFill>
                  <a:srgbClr val="00B050"/>
                </a:solidFill>
              </a:rPr>
              <a:t>fully expressive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parameters)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F8D30D-670C-47D6-9CD6-1DE16DBBCF58}"/>
              </a:ext>
            </a:extLst>
          </p:cNvPr>
          <p:cNvSpPr/>
          <p:nvPr/>
        </p:nvSpPr>
        <p:spPr>
          <a:xfrm>
            <a:off x="2474754" y="851543"/>
            <a:ext cx="43074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Learning objective: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5E3B2D-6D6F-4BD6-B39F-6F2AADCDF3ED}"/>
              </a:ext>
            </a:extLst>
          </p:cNvPr>
          <p:cNvSpPr/>
          <p:nvPr/>
        </p:nvSpPr>
        <p:spPr>
          <a:xfrm>
            <a:off x="2694693" y="1178454"/>
            <a:ext cx="7108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seek potentials that are </a:t>
            </a:r>
            <a:r>
              <a:rPr lang="en-US" dirty="0">
                <a:solidFill>
                  <a:srgbClr val="0F6FC6"/>
                </a:solidFill>
              </a:rPr>
              <a:t>most compatible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the training data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EB4D60-2F60-4AC2-8BCD-5D4FF7AC334E}"/>
              </a:ext>
            </a:extLst>
          </p:cNvPr>
          <p:cNvSpPr/>
          <p:nvPr/>
        </p:nvSpPr>
        <p:spPr>
          <a:xfrm>
            <a:off x="2474754" y="1735359"/>
            <a:ext cx="43074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Challenge: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B3DB01-6B2C-42A4-977B-121F394CE767}"/>
              </a:ext>
            </a:extLst>
          </p:cNvPr>
          <p:cNvSpPr/>
          <p:nvPr/>
        </p:nvSpPr>
        <p:spPr>
          <a:xfrm>
            <a:off x="2694693" y="2062269"/>
            <a:ext cx="7346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functions (e.g. Hamming loss):  </a:t>
            </a:r>
            <a:r>
              <a:rPr lang="en-US" dirty="0">
                <a:solidFill>
                  <a:srgbClr val="0F6FC6"/>
                </a:solidFill>
              </a:rPr>
              <a:t>non-continuous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 </a:t>
            </a:r>
            <a:r>
              <a:rPr lang="en-US" dirty="0">
                <a:solidFill>
                  <a:srgbClr val="00B050"/>
                </a:solidFill>
              </a:rPr>
              <a:t>non convex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68974D-F071-48EA-A43A-3BF9FEB93366}"/>
              </a:ext>
            </a:extLst>
          </p:cNvPr>
          <p:cNvSpPr/>
          <p:nvPr/>
        </p:nvSpPr>
        <p:spPr>
          <a:xfrm>
            <a:off x="2474754" y="3013435"/>
            <a:ext cx="43074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Desiderata for predictor: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0C066D-B2AA-0F4F-8627-4F000B4BB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75679"/>
            <a:ext cx="4114800" cy="345796"/>
          </a:xfrm>
        </p:spPr>
        <p:txBody>
          <a:bodyPr anchor="ctr" anchorCtr="0"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B15C7B-82EE-D14C-9D0B-1C759AF08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74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54" grpId="0" animBg="1"/>
      <p:bldP spid="68" grpId="0"/>
      <p:bldP spid="70" grpId="0" animBg="1"/>
      <p:bldP spid="4" grpId="0"/>
      <p:bldP spid="22" grpId="0"/>
      <p:bldP spid="36" grpId="0"/>
      <p:bldP spid="37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DDEAFB23-85D8-4633-82A5-BC7D11962923}"/>
              </a:ext>
            </a:extLst>
          </p:cNvPr>
          <p:cNvSpPr txBox="1"/>
          <p:nvPr/>
        </p:nvSpPr>
        <p:spPr>
          <a:xfrm>
            <a:off x="2437554" y="190223"/>
            <a:ext cx="76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Previous Approaches for Bipartite Matching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04EAB-6B58-4897-81C9-6C7AA5B596DB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DAC0F-FDA7-4409-ABD1-A6A2E264650C}"/>
              </a:ext>
            </a:extLst>
          </p:cNvPr>
          <p:cNvSpPr/>
          <p:nvPr/>
        </p:nvSpPr>
        <p:spPr>
          <a:xfrm>
            <a:off x="1693446" y="6520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pic>
        <p:nvPicPr>
          <p:cNvPr id="23" name="Graphic 22" descr="Clipboard">
            <a:extLst>
              <a:ext uri="{FF2B5EF4-FFF2-40B4-BE49-F238E27FC236}">
                <a16:creationId xmlns:a16="http://schemas.microsoft.com/office/drawing/2014/main" id="{61CE30B3-FC4B-4357-B5F8-8AA76589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2638" y="2169093"/>
            <a:ext cx="802759" cy="80275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C594847-85BA-41E6-8CFE-DEA43F43B606}"/>
              </a:ext>
            </a:extLst>
          </p:cNvPr>
          <p:cNvSpPr/>
          <p:nvPr/>
        </p:nvSpPr>
        <p:spPr>
          <a:xfrm>
            <a:off x="4037704" y="2440505"/>
            <a:ext cx="617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Exponential Family Random Field Approach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09DC71-4416-4972-BDE4-BB425B26DC0B}"/>
              </a:ext>
            </a:extLst>
          </p:cNvPr>
          <p:cNvSpPr/>
          <p:nvPr/>
        </p:nvSpPr>
        <p:spPr>
          <a:xfrm>
            <a:off x="3245155" y="2409732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1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7" name="Graphic 26" descr="Clipboard">
            <a:extLst>
              <a:ext uri="{FF2B5EF4-FFF2-40B4-BE49-F238E27FC236}">
                <a16:creationId xmlns:a16="http://schemas.microsoft.com/office/drawing/2014/main" id="{23388275-5C1D-491A-A157-0ABE066E74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2638" y="3646377"/>
            <a:ext cx="802759" cy="80275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4FE5E4F-73B9-4970-BA11-2842EA1905C4}"/>
              </a:ext>
            </a:extLst>
          </p:cNvPr>
          <p:cNvSpPr/>
          <p:nvPr/>
        </p:nvSpPr>
        <p:spPr>
          <a:xfrm>
            <a:off x="4047919" y="3847697"/>
            <a:ext cx="393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Maximum Margin Approach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D580587-264A-4B6B-BE65-314B13F581F1}"/>
              </a:ext>
            </a:extLst>
          </p:cNvPr>
          <p:cNvSpPr/>
          <p:nvPr/>
        </p:nvSpPr>
        <p:spPr>
          <a:xfrm>
            <a:off x="3245155" y="3887016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2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85BF3D-5D32-7645-AC40-EBA3DC2AE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Hard Learning Problems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72B235-048F-824B-A7F5-86131AC28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A647-71D5-4304-8070-CBC681FF56E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167258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{9CA17FFE-70F5-944C-A78E-825B6544CF29}tf10001071</Template>
  <TotalTime>22624</TotalTime>
  <Words>5469</Words>
  <Application>Microsoft Macintosh PowerPoint</Application>
  <PresentationFormat>Widescreen</PresentationFormat>
  <Paragraphs>840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Arial Black</vt:lpstr>
      <vt:lpstr>Calibri</vt:lpstr>
      <vt:lpstr>Cambria Math</vt:lpstr>
      <vt:lpstr>Gill Sans MT</vt:lpstr>
      <vt:lpstr>Impact</vt:lpstr>
      <vt:lpstr>Badge</vt:lpstr>
      <vt:lpstr>Adversarial Learning for Intractable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Rizal Fathony</dc:creator>
  <cp:lastModifiedBy>Wico Xing</cp:lastModifiedBy>
  <cp:revision>1095</cp:revision>
  <dcterms:created xsi:type="dcterms:W3CDTF">2017-11-13T22:15:16Z</dcterms:created>
  <dcterms:modified xsi:type="dcterms:W3CDTF">2021-12-21T14:50:49Z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